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Amatic SC"/>
      <p:regular r:id="rId86"/>
      <p:bold r:id="rId87"/>
    </p:embeddedFont>
    <p:embeddedFont>
      <p:font typeface="Source Code Pr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AmaticSC-regular.fntdata"/><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SourceCodePro-regular.fntdata"/><Relationship Id="rId43" Type="http://schemas.openxmlformats.org/officeDocument/2006/relationships/slide" Target="slides/slide38.xml"/><Relationship Id="rId87" Type="http://schemas.openxmlformats.org/officeDocument/2006/relationships/font" Target="fonts/AmaticSC-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SourceCodePr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SourceCodePro-boldItalic.fntdata"/><Relationship Id="rId90" Type="http://schemas.openxmlformats.org/officeDocument/2006/relationships/font" Target="fonts/SourceCodePro-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6137d1e0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6137d1e0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6899674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6899674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6899674b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6899674b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899674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899674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6137d1e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6137d1e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6137d1e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6137d1e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6899674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6899674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6899674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6899674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db4d2e1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db4d2e1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db4d2e1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db4d2e1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91ebda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91ebda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db4d2e1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db4d2e1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8db4d2e1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8db4d2e1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8db4d2e16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8db4d2e16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6899674b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6899674b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6899674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6899674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6899674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6899674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6899674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6899674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57c68c9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57c68c9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57c68c9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57c68c9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7c68c94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57c68c94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63ccd0f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63ccd0f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57c68c94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57c68c94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6ea1f6df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6ea1f6d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57c68c94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57c68c94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57c68c94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57c68c94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57c68c94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57c68c94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57c68c94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57c68c94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57c68c94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57c68c94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57c68c94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57c68c94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6ea1f70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6ea1f70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184452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184452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63ccd0f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63ccd0f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f2bb54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f2bb54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f2bb54a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f2bb54a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7f2bb54a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7f2bb54a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7f2bb54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7f2bb54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7f2bb54a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7f2bb54a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7f2bb54a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7f2bb54a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7f2bb54a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7f2bb54a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7f2bb54a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7f2bb54a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7f2bb54a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7f2bb54a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7f2bb54a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7f2bb54a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93c0e3f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93c0e3f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7f2bb54a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7f2bb54a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7f2bb54a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7f2bb54a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7f2bb54a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7f2bb54a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7f2bb54a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7f2bb54a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db4d2e16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8db4d2e16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8db4d2e1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8db4d2e1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8db4d2e16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8db4d2e16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8db4d2e16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8db4d2e16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8db4d2e1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8db4d2e1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8db4d2e1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8db4d2e1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851d390c8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851d390c8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db4d2e16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db4d2e16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8db4d2e16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8db4d2e16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8db4d2e1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8db4d2e1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db4d2e16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db4d2e16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8db4d2e16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8db4d2e16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db4d2e16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db4d2e16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8db4d2e16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8db4d2e16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8db4d2e16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8db4d2e16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8db4d2e16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8db4d2e16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8db4d2e16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8db4d2e16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63ccd0f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63ccd0f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8db4d2e16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8db4d2e16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8db4d2e16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8db4d2e16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8db4d2e16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8db4d2e16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8db4d2e16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8db4d2e16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8db4d2e168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8db4d2e16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7f2bb54a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7f2bb54a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7f2bb54a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7f2bb54a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7f2bb54a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7f2bb54a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7f2bb54a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7f2bb54a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89b71d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89b71d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6137d1e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6137d1e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8a095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8a095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6137d1e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6137d1e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2035975"/>
            <a:ext cx="8520600" cy="1189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POINTERS</a:t>
            </a:r>
            <a:endParaRPr/>
          </a:p>
          <a:p>
            <a:pPr indent="0" lvl="0" marL="0" rtl="0" algn="ctr">
              <a:spcBef>
                <a:spcPts val="0"/>
              </a:spcBef>
              <a:spcAft>
                <a:spcPts val="0"/>
              </a:spcAft>
              <a:buNone/>
            </a:pPr>
            <a:r>
              <a:rPr lang="en" sz="1800"/>
              <a:t>Week 14</a:t>
            </a:r>
            <a:endParaRPr sz="180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                                    </a:t>
            </a:r>
            <a:r>
              <a:rPr lang="en">
                <a:solidFill>
                  <a:schemeClr val="lt1"/>
                </a:solidFill>
              </a:rPr>
              <a:t>Sumaiyah Zahid</a:t>
            </a:r>
            <a:endParaRPr>
              <a:solidFill>
                <a:schemeClr val="lt1"/>
              </a:solidFill>
            </a:endParaRPr>
          </a:p>
        </p:txBody>
      </p:sp>
      <p:pic>
        <p:nvPicPr>
          <p:cNvPr id="58" name="Google Shape;58;p13"/>
          <p:cNvPicPr preferRelativeResize="0"/>
          <p:nvPr/>
        </p:nvPicPr>
        <p:blipFill>
          <a:blip r:embed="rId3">
            <a:alphaModFix/>
          </a:blip>
          <a:stretch>
            <a:fillRect/>
          </a:stretch>
        </p:blipFill>
        <p:spPr>
          <a:xfrm>
            <a:off x="152400" y="152400"/>
            <a:ext cx="3256675" cy="2068150"/>
          </a:xfrm>
          <a:prstGeom prst="rect">
            <a:avLst/>
          </a:prstGeom>
          <a:noFill/>
          <a:ln>
            <a:noFill/>
          </a:ln>
        </p:spPr>
      </p:pic>
      <p:pic>
        <p:nvPicPr>
          <p:cNvPr id="59" name="Google Shape;59;p13"/>
          <p:cNvPicPr preferRelativeResize="0"/>
          <p:nvPr/>
        </p:nvPicPr>
        <p:blipFill>
          <a:blip r:embed="rId4">
            <a:alphaModFix/>
          </a:blip>
          <a:stretch>
            <a:fillRect/>
          </a:stretch>
        </p:blipFill>
        <p:spPr>
          <a:xfrm>
            <a:off x="6423700" y="152400"/>
            <a:ext cx="2408600" cy="2578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POinters?</a:t>
            </a:r>
            <a:endParaRPr/>
          </a:p>
        </p:txBody>
      </p:sp>
      <p:sp>
        <p:nvSpPr>
          <p:cNvPr id="122" name="Google Shape;122;p2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Increases the execution speed of program.</a:t>
            </a:r>
            <a:endParaRPr/>
          </a:p>
          <a:p>
            <a:pPr indent="-342900" lvl="0" marL="457200" rtl="0" algn="l">
              <a:spcBef>
                <a:spcPts val="0"/>
              </a:spcBef>
              <a:spcAft>
                <a:spcPts val="0"/>
              </a:spcAft>
              <a:buSzPts val="1800"/>
              <a:buChar char="●"/>
            </a:pPr>
            <a:r>
              <a:rPr lang="en"/>
              <a:t>Used for dynamic memory allocation.</a:t>
            </a:r>
            <a:endParaRPr/>
          </a:p>
          <a:p>
            <a:pPr indent="-342900" lvl="0" marL="457200" rtl="0" algn="l">
              <a:spcBef>
                <a:spcPts val="0"/>
              </a:spcBef>
              <a:spcAft>
                <a:spcPts val="0"/>
              </a:spcAft>
              <a:buSzPts val="1800"/>
              <a:buChar char="●"/>
            </a:pPr>
            <a:r>
              <a:rPr lang="en"/>
              <a:t>Pass by reference.</a:t>
            </a:r>
            <a:endParaRPr/>
          </a:p>
          <a:p>
            <a:pPr indent="-342900" lvl="0" marL="457200" rtl="0" algn="l">
              <a:spcBef>
                <a:spcPts val="0"/>
              </a:spcBef>
              <a:spcAft>
                <a:spcPts val="0"/>
              </a:spcAft>
              <a:buSzPts val="1800"/>
              <a:buChar char="●"/>
            </a:pPr>
            <a:r>
              <a:rPr lang="en"/>
              <a:t>Pointers makes possible to return more than one value in functions.</a:t>
            </a:r>
            <a:endParaRPr/>
          </a:p>
          <a:p>
            <a:pPr indent="-342900" lvl="0" marL="457200" rtl="0" algn="l">
              <a:spcBef>
                <a:spcPts val="0"/>
              </a:spcBef>
              <a:spcAft>
                <a:spcPts val="0"/>
              </a:spcAft>
              <a:buSzPts val="1800"/>
              <a:buChar char="●"/>
            </a:pPr>
            <a:r>
              <a:rPr lang="en"/>
              <a:t>To access variables that are declared outside the functions.</a:t>
            </a:r>
            <a:endParaRPr/>
          </a:p>
          <a:p>
            <a:pPr indent="-342900" lvl="0" marL="457200" rtl="0" algn="l">
              <a:spcBef>
                <a:spcPts val="0"/>
              </a:spcBef>
              <a:spcAft>
                <a:spcPts val="0"/>
              </a:spcAft>
              <a:buSzPts val="1800"/>
              <a:buChar char="●"/>
            </a:pPr>
            <a:r>
              <a:rPr lang="en"/>
              <a:t>Strings and arrays are more efficient with pointers.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Pointer</a:t>
            </a:r>
            <a:endParaRPr/>
          </a:p>
        </p:txBody>
      </p:sp>
      <p:sp>
        <p:nvSpPr>
          <p:cNvPr id="128" name="Google Shape;128;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highlight>
                  <a:srgbClr val="FFF2CC"/>
                </a:highlight>
              </a:rPr>
              <a:t>"I points nothing"</a:t>
            </a:r>
            <a:endParaRPr>
              <a:solidFill>
                <a:srgbClr val="000000"/>
              </a:solidFill>
              <a:highlight>
                <a:srgbClr val="FFF2CC"/>
              </a:highlight>
            </a:endParaRPr>
          </a:p>
          <a:p>
            <a:pPr indent="0" lvl="0" marL="0" rtl="0" algn="l">
              <a:spcBef>
                <a:spcPts val="1200"/>
              </a:spcBef>
              <a:spcAft>
                <a:spcPts val="1200"/>
              </a:spcAft>
              <a:buNone/>
            </a:pPr>
            <a:r>
              <a:rPr lang="en">
                <a:solidFill>
                  <a:srgbClr val="C678DD"/>
                </a:solidFill>
              </a:rPr>
              <a:t>int</a:t>
            </a:r>
            <a:r>
              <a:rPr lang="en"/>
              <a:t> </a:t>
            </a:r>
            <a:r>
              <a:rPr lang="en">
                <a:solidFill>
                  <a:schemeClr val="dk1"/>
                </a:solidFill>
              </a:rPr>
              <a:t>*p= NULL;</a:t>
            </a:r>
            <a:endParaRPr>
              <a:solidFill>
                <a:schemeClr val="dk1"/>
              </a:solidFill>
            </a:endParaRPr>
          </a:p>
        </p:txBody>
      </p:sp>
      <p:pic>
        <p:nvPicPr>
          <p:cNvPr id="129" name="Google Shape;129;p23"/>
          <p:cNvPicPr preferRelativeResize="0"/>
          <p:nvPr/>
        </p:nvPicPr>
        <p:blipFill>
          <a:blip r:embed="rId3">
            <a:alphaModFix/>
          </a:blip>
          <a:stretch>
            <a:fillRect/>
          </a:stretch>
        </p:blipFill>
        <p:spPr>
          <a:xfrm>
            <a:off x="3167799" y="1758025"/>
            <a:ext cx="4760626" cy="315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DANGLING POINTER</a:t>
            </a:r>
            <a:endParaRPr/>
          </a:p>
        </p:txBody>
      </p:sp>
      <p:sp>
        <p:nvSpPr>
          <p:cNvPr id="135" name="Google Shape;135;p24"/>
          <p:cNvSpPr txBox="1"/>
          <p:nvPr>
            <p:ph idx="1" type="body"/>
          </p:nvPr>
        </p:nvSpPr>
        <p:spPr>
          <a:xfrm>
            <a:off x="231975" y="1093850"/>
            <a:ext cx="4962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pointer pointing to a memory location that has been deleted (or freed) is called dangling pointer.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Sometimes the programmer fails to initialize the pointer with a valid address, then this type of initialized pointer is known as a dangling pointer in C.</a:t>
            </a:r>
            <a:endParaRPr>
              <a:solidFill>
                <a:schemeClr val="dk1"/>
              </a:solidFill>
            </a:endParaRPr>
          </a:p>
        </p:txBody>
      </p:sp>
      <p:pic>
        <p:nvPicPr>
          <p:cNvPr id="136" name="Google Shape;136;p24"/>
          <p:cNvPicPr preferRelativeResize="0"/>
          <p:nvPr/>
        </p:nvPicPr>
        <p:blipFill>
          <a:blip r:embed="rId3">
            <a:alphaModFix/>
          </a:blip>
          <a:stretch>
            <a:fillRect/>
          </a:stretch>
        </p:blipFill>
        <p:spPr>
          <a:xfrm>
            <a:off x="5194274" y="292849"/>
            <a:ext cx="3767950" cy="3972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Practice</a:t>
            </a:r>
            <a:endParaRPr/>
          </a:p>
        </p:txBody>
      </p:sp>
      <p:sp>
        <p:nvSpPr>
          <p:cNvPr id="142" name="Google Shape;142;p25"/>
          <p:cNvSpPr txBox="1"/>
          <p:nvPr>
            <p:ph idx="1" type="body"/>
          </p:nvPr>
        </p:nvSpPr>
        <p:spPr>
          <a:xfrm>
            <a:off x="311700" y="1168400"/>
            <a:ext cx="8520600" cy="3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500">
                <a:solidFill>
                  <a:schemeClr val="dk1"/>
                </a:solidFill>
              </a:rPr>
              <a:t>float num1 = 5.3;  </a:t>
            </a:r>
            <a:endParaRPr sz="1500">
              <a:solidFill>
                <a:schemeClr val="dk1"/>
              </a:solidFill>
            </a:endParaRPr>
          </a:p>
          <a:p>
            <a:pPr indent="0" lvl="0" marL="0" rtl="0" algn="l">
              <a:spcBef>
                <a:spcPts val="0"/>
              </a:spcBef>
              <a:spcAft>
                <a:spcPts val="0"/>
              </a:spcAft>
              <a:buSzPts val="1100"/>
              <a:buNone/>
            </a:pPr>
            <a:r>
              <a:rPr lang="en" sz="1500">
                <a:solidFill>
                  <a:schemeClr val="dk1"/>
                </a:solidFill>
              </a:rPr>
              <a:t>float *ptr1 = &amp;num1; float *ptr2 = ptr1; </a:t>
            </a:r>
            <a:endParaRPr sz="1500">
              <a:solidFill>
                <a:schemeClr val="dk1"/>
              </a:solidFill>
            </a:endParaRPr>
          </a:p>
          <a:p>
            <a:pPr indent="0" lvl="0" marL="0" rtl="0" algn="l">
              <a:spcBef>
                <a:spcPts val="0"/>
              </a:spcBef>
              <a:spcAft>
                <a:spcPts val="0"/>
              </a:spcAft>
              <a:buSzPts val="1100"/>
              <a:buNone/>
            </a:pPr>
            <a:r>
              <a:rPr lang="en" sz="1500">
                <a:solidFill>
                  <a:schemeClr val="dk1"/>
                </a:solidFill>
                <a:highlight>
                  <a:srgbClr val="F4CCCC"/>
                </a:highlight>
              </a:rPr>
              <a:t>printf("%0.1f, %0.1f\n", *ptr1, *ptr2);</a:t>
            </a:r>
            <a:r>
              <a:rPr lang="en" sz="1500">
                <a:solidFill>
                  <a:schemeClr val="dk1"/>
                </a:solidFill>
              </a:rPr>
              <a:t> </a:t>
            </a:r>
            <a:endParaRPr sz="1500">
              <a:solidFill>
                <a:schemeClr val="dk1"/>
              </a:solidFill>
            </a:endParaRPr>
          </a:p>
          <a:p>
            <a:pPr indent="0" lvl="0" marL="0" rtl="0" algn="l">
              <a:spcBef>
                <a:spcPts val="0"/>
              </a:spcBef>
              <a:spcAft>
                <a:spcPts val="0"/>
              </a:spcAft>
              <a:buSzPts val="1100"/>
              <a:buNone/>
            </a:pPr>
            <a:r>
              <a:t/>
            </a:r>
            <a:endParaRPr sz="1500">
              <a:solidFill>
                <a:schemeClr val="dk1"/>
              </a:solidFill>
            </a:endParaRPr>
          </a:p>
          <a:p>
            <a:pPr indent="0" lvl="0" marL="0" rtl="0" algn="l">
              <a:spcBef>
                <a:spcPts val="0"/>
              </a:spcBef>
              <a:spcAft>
                <a:spcPts val="0"/>
              </a:spcAft>
              <a:buSzPts val="1100"/>
              <a:buNone/>
            </a:pPr>
            <a:r>
              <a:rPr lang="en" sz="1500">
                <a:solidFill>
                  <a:schemeClr val="dk1"/>
                </a:solidFill>
              </a:rPr>
              <a:t>float num2 = 7.6; ptr2 = &amp;num2; </a:t>
            </a:r>
            <a:endParaRPr sz="1500">
              <a:solidFill>
                <a:schemeClr val="dk1"/>
              </a:solidFill>
            </a:endParaRPr>
          </a:p>
          <a:p>
            <a:pPr indent="0" lvl="0" marL="0" rtl="0" algn="l">
              <a:spcBef>
                <a:spcPts val="0"/>
              </a:spcBef>
              <a:spcAft>
                <a:spcPts val="0"/>
              </a:spcAft>
              <a:buSzPts val="1100"/>
              <a:buNone/>
            </a:pPr>
            <a:r>
              <a:rPr lang="en" sz="1500">
                <a:solidFill>
                  <a:schemeClr val="dk1"/>
                </a:solidFill>
                <a:highlight>
                  <a:srgbClr val="F4CCCC"/>
                </a:highlight>
              </a:rPr>
              <a:t>printf("%0.1f\n", *ptr1 + *ptr2); </a:t>
            </a:r>
            <a:endParaRPr sz="1500">
              <a:solidFill>
                <a:schemeClr val="dk1"/>
              </a:solidFill>
              <a:highlight>
                <a:srgbClr val="F4CCCC"/>
              </a:highlight>
            </a:endParaRPr>
          </a:p>
          <a:p>
            <a:pPr indent="0" lvl="0" marL="0" rtl="0" algn="l">
              <a:spcBef>
                <a:spcPts val="0"/>
              </a:spcBef>
              <a:spcAft>
                <a:spcPts val="0"/>
              </a:spcAft>
              <a:buSzPts val="1100"/>
              <a:buNone/>
            </a:pPr>
            <a:r>
              <a:t/>
            </a:r>
            <a:endParaRPr sz="1500">
              <a:solidFill>
                <a:schemeClr val="dk1"/>
              </a:solidFill>
            </a:endParaRPr>
          </a:p>
          <a:p>
            <a:pPr indent="0" lvl="0" marL="0" rtl="0" algn="l">
              <a:spcBef>
                <a:spcPts val="0"/>
              </a:spcBef>
              <a:spcAft>
                <a:spcPts val="0"/>
              </a:spcAft>
              <a:buSzPts val="1100"/>
              <a:buNone/>
            </a:pPr>
            <a:r>
              <a:rPr lang="en" sz="1500">
                <a:solidFill>
                  <a:schemeClr val="dk1"/>
                </a:solidFill>
              </a:rPr>
              <a:t>float *ptr3 = ptr1; </a:t>
            </a:r>
            <a:endParaRPr sz="1500">
              <a:solidFill>
                <a:schemeClr val="dk1"/>
              </a:solidFill>
            </a:endParaRPr>
          </a:p>
          <a:p>
            <a:pPr indent="0" lvl="0" marL="0" rtl="0" algn="l">
              <a:spcBef>
                <a:spcPts val="0"/>
              </a:spcBef>
              <a:spcAft>
                <a:spcPts val="0"/>
              </a:spcAft>
              <a:buSzPts val="1100"/>
              <a:buNone/>
            </a:pPr>
            <a:r>
              <a:rPr lang="en" sz="1500">
                <a:solidFill>
                  <a:schemeClr val="dk1"/>
                </a:solidFill>
              </a:rPr>
              <a:t>*ptr1 = 2.2;  *ptr2 = *ptr3; *ptr1 = 1.1; </a:t>
            </a:r>
            <a:endParaRPr sz="1500">
              <a:solidFill>
                <a:schemeClr val="dk1"/>
              </a:solidFill>
            </a:endParaRPr>
          </a:p>
          <a:p>
            <a:pPr indent="0" lvl="0" marL="0" rtl="0" algn="l">
              <a:spcBef>
                <a:spcPts val="0"/>
              </a:spcBef>
              <a:spcAft>
                <a:spcPts val="0"/>
              </a:spcAft>
              <a:buSzPts val="1100"/>
              <a:buNone/>
            </a:pPr>
            <a:r>
              <a:rPr lang="en" sz="1500">
                <a:solidFill>
                  <a:schemeClr val="dk1"/>
                </a:solidFill>
                <a:highlight>
                  <a:srgbClr val="F4CCCC"/>
                </a:highlight>
              </a:rPr>
              <a:t>printf("%0.1f, %0.1f, %0.1f\n", *ptr1, *ptr2, *ptr3);</a:t>
            </a:r>
            <a:endParaRPr sz="1500">
              <a:solidFill>
                <a:schemeClr val="dk1"/>
              </a:solidFill>
              <a:highlight>
                <a:srgbClr val="F4CCCC"/>
              </a:highlight>
            </a:endParaRPr>
          </a:p>
          <a:p>
            <a:pPr indent="0" lvl="0" marL="0" rtl="0" algn="l">
              <a:spcBef>
                <a:spcPts val="0"/>
              </a:spcBef>
              <a:spcAft>
                <a:spcPts val="0"/>
              </a:spcAft>
              <a:buSzPts val="1100"/>
              <a:buNone/>
            </a:pPr>
            <a:r>
              <a:rPr lang="en" sz="1500">
                <a:solidFill>
                  <a:schemeClr val="dk1"/>
                </a:solidFill>
              </a:rPr>
              <a:t> </a:t>
            </a:r>
            <a:endParaRPr sz="1500">
              <a:solidFill>
                <a:schemeClr val="dk1"/>
              </a:solidFill>
            </a:endParaRPr>
          </a:p>
          <a:p>
            <a:pPr indent="0" lvl="0" marL="0" rtl="0" algn="l">
              <a:spcBef>
                <a:spcPts val="0"/>
              </a:spcBef>
              <a:spcAft>
                <a:spcPts val="0"/>
              </a:spcAft>
              <a:buSzPts val="1100"/>
              <a:buNone/>
            </a:pPr>
            <a:r>
              <a:rPr lang="en" sz="1500">
                <a:solidFill>
                  <a:schemeClr val="dk1"/>
                </a:solidFill>
              </a:rPr>
              <a:t>ptr1 = ptr2;  ptr2 = ptr3; *ptr1 = 7;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highlight>
                  <a:srgbClr val="F4CCCC"/>
                </a:highlight>
              </a:rPr>
              <a:t>printf("%0.1f, %0.1f, %0.1f\n", *ptr1, *ptr2, *ptr3);</a:t>
            </a:r>
            <a:endParaRPr sz="2007">
              <a:solidFill>
                <a:schemeClr val="dk1"/>
              </a:solidFill>
              <a:highlight>
                <a:srgbClr val="F4CCCC"/>
              </a:highlight>
            </a:endParaRPr>
          </a:p>
          <a:p>
            <a:pPr indent="0" lvl="0" marL="0" rtl="0" algn="l">
              <a:spcBef>
                <a:spcPts val="0"/>
              </a:spcBef>
              <a:spcAft>
                <a:spcPts val="1200"/>
              </a:spcAft>
              <a:buSzPts val="358"/>
              <a:buNone/>
            </a:pPr>
            <a:r>
              <a:t/>
            </a:r>
            <a:endParaRPr sz="1007">
              <a:solidFill>
                <a:schemeClr val="dk1"/>
              </a:solidFill>
              <a:highlight>
                <a:srgbClr val="F4CCCC"/>
              </a:highlight>
            </a:endParaRPr>
          </a:p>
        </p:txBody>
      </p:sp>
      <p:pic>
        <p:nvPicPr>
          <p:cNvPr id="143" name="Google Shape;143;p25"/>
          <p:cNvPicPr preferRelativeResize="0"/>
          <p:nvPr/>
        </p:nvPicPr>
        <p:blipFill>
          <a:blip r:embed="rId3">
            <a:alphaModFix/>
          </a:blip>
          <a:stretch>
            <a:fillRect/>
          </a:stretch>
        </p:blipFill>
        <p:spPr>
          <a:xfrm>
            <a:off x="6008337" y="370225"/>
            <a:ext cx="2272313" cy="220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Arithmetic</a:t>
            </a:r>
            <a:endParaRPr/>
          </a:p>
        </p:txBody>
      </p:sp>
      <p:sp>
        <p:nvSpPr>
          <p:cNvPr id="149" name="Google Shape;149;p26"/>
          <p:cNvSpPr txBox="1"/>
          <p:nvPr>
            <p:ph idx="1" type="body"/>
          </p:nvPr>
        </p:nvSpPr>
        <p:spPr>
          <a:xfrm>
            <a:off x="311700" y="1168400"/>
            <a:ext cx="8520600" cy="3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en" sz="2307">
                <a:solidFill>
                  <a:srgbClr val="9900FF"/>
                </a:solidFill>
              </a:rPr>
              <a:t>int</a:t>
            </a:r>
            <a:r>
              <a:rPr lang="en" sz="2307">
                <a:solidFill>
                  <a:schemeClr val="dk1"/>
                </a:solidFill>
              </a:rPr>
              <a:t> </a:t>
            </a:r>
            <a:r>
              <a:rPr lang="en" sz="2307">
                <a:solidFill>
                  <a:schemeClr val="dk1"/>
                </a:solidFill>
                <a:highlight>
                  <a:srgbClr val="F4CCCC"/>
                </a:highlight>
              </a:rPr>
              <a:t>x</a:t>
            </a:r>
            <a:r>
              <a:rPr lang="en" sz="2307">
                <a:solidFill>
                  <a:schemeClr val="dk1"/>
                </a:solidFill>
              </a:rPr>
              <a:t> = 10;    </a:t>
            </a:r>
            <a:endParaRPr sz="2307">
              <a:solidFill>
                <a:schemeClr val="dk1"/>
              </a:solidFill>
            </a:endParaRPr>
          </a:p>
          <a:p>
            <a:pPr indent="0" lvl="0" marL="0" rtl="0" algn="l">
              <a:spcBef>
                <a:spcPts val="0"/>
              </a:spcBef>
              <a:spcAft>
                <a:spcPts val="0"/>
              </a:spcAft>
              <a:buSzPts val="358"/>
              <a:buNone/>
            </a:pPr>
            <a:r>
              <a:rPr lang="en" sz="2307">
                <a:solidFill>
                  <a:srgbClr val="9900FF"/>
                </a:solidFill>
              </a:rPr>
              <a:t>int</a:t>
            </a:r>
            <a:r>
              <a:rPr lang="en" sz="2307">
                <a:solidFill>
                  <a:schemeClr val="dk1"/>
                </a:solidFill>
              </a:rPr>
              <a:t> </a:t>
            </a:r>
            <a:r>
              <a:rPr lang="en" sz="2307">
                <a:solidFill>
                  <a:schemeClr val="dk1"/>
                </a:solidFill>
                <a:highlight>
                  <a:srgbClr val="F4CCCC"/>
                </a:highlight>
              </a:rPr>
              <a:t>*y</a:t>
            </a:r>
            <a:r>
              <a:rPr lang="en" sz="2307">
                <a:solidFill>
                  <a:schemeClr val="dk1"/>
                </a:solidFill>
              </a:rPr>
              <a:t> = &amp;x, *z; </a:t>
            </a:r>
            <a:endParaRPr sz="2307">
              <a:solidFill>
                <a:schemeClr val="dk1"/>
              </a:solidFill>
            </a:endParaRPr>
          </a:p>
          <a:p>
            <a:pPr indent="0" lvl="0" marL="0" rtl="0" algn="l">
              <a:spcBef>
                <a:spcPts val="0"/>
              </a:spcBef>
              <a:spcAft>
                <a:spcPts val="0"/>
              </a:spcAft>
              <a:buSzPts val="358"/>
              <a:buNone/>
            </a:pPr>
            <a:r>
              <a:rPr lang="en" sz="2307">
                <a:solidFill>
                  <a:schemeClr val="dk1"/>
                </a:solidFill>
              </a:rPr>
              <a:t>*y = 5;  			</a:t>
            </a:r>
            <a:endParaRPr sz="2307">
              <a:solidFill>
                <a:schemeClr val="dk1"/>
              </a:solidFill>
            </a:endParaRPr>
          </a:p>
          <a:p>
            <a:pPr indent="0" lvl="0" marL="0" rtl="0" algn="l">
              <a:spcBef>
                <a:spcPts val="0"/>
              </a:spcBef>
              <a:spcAft>
                <a:spcPts val="0"/>
              </a:spcAft>
              <a:buSzPts val="358"/>
              <a:buNone/>
            </a:pPr>
            <a:r>
              <a:rPr lang="en" sz="2307">
                <a:solidFill>
                  <a:schemeClr val="dk1"/>
                </a:solidFill>
              </a:rPr>
              <a:t>*y = *y + 10;</a:t>
            </a:r>
            <a:endParaRPr sz="2307">
              <a:solidFill>
                <a:schemeClr val="dk1"/>
              </a:solidFill>
            </a:endParaRPr>
          </a:p>
          <a:p>
            <a:pPr indent="0" lvl="0" marL="0" rtl="0" algn="l">
              <a:spcBef>
                <a:spcPts val="0"/>
              </a:spcBef>
              <a:spcAft>
                <a:spcPts val="0"/>
              </a:spcAft>
              <a:buSzPts val="358"/>
              <a:buNone/>
            </a:pPr>
            <a:r>
              <a:rPr lang="en" sz="2307">
                <a:solidFill>
                  <a:schemeClr val="dk1"/>
                </a:solidFill>
              </a:rPr>
              <a:t>++*y;</a:t>
            </a:r>
            <a:endParaRPr sz="2307">
              <a:solidFill>
                <a:schemeClr val="dk1"/>
              </a:solidFill>
            </a:endParaRPr>
          </a:p>
          <a:p>
            <a:pPr indent="0" lvl="0" marL="0" rtl="0" algn="l">
              <a:spcBef>
                <a:spcPts val="0"/>
              </a:spcBef>
              <a:spcAft>
                <a:spcPts val="0"/>
              </a:spcAft>
              <a:buSzPts val="358"/>
              <a:buNone/>
            </a:pPr>
            <a:r>
              <a:rPr lang="en" sz="2307">
                <a:solidFill>
                  <a:schemeClr val="dk1"/>
                </a:solidFill>
              </a:rPr>
              <a:t>(*y)++;</a:t>
            </a:r>
            <a:endParaRPr sz="2307">
              <a:solidFill>
                <a:schemeClr val="dk1"/>
              </a:solidFill>
            </a:endParaRPr>
          </a:p>
          <a:p>
            <a:pPr indent="0" lvl="0" marL="0" rtl="0" algn="l">
              <a:spcBef>
                <a:spcPts val="0"/>
              </a:spcBef>
              <a:spcAft>
                <a:spcPts val="0"/>
              </a:spcAft>
              <a:buSzPts val="358"/>
              <a:buNone/>
            </a:pPr>
            <a:r>
              <a:rPr lang="en" sz="2307">
                <a:solidFill>
                  <a:schemeClr val="dk1"/>
                </a:solidFill>
              </a:rPr>
              <a:t>z = y; </a:t>
            </a:r>
            <a:endParaRPr sz="2307">
              <a:solidFill>
                <a:schemeClr val="dk1"/>
              </a:solidFill>
            </a:endParaRPr>
          </a:p>
          <a:p>
            <a:pPr indent="0" lvl="0" marL="0" rtl="0" algn="l">
              <a:spcBef>
                <a:spcPts val="0"/>
              </a:spcBef>
              <a:spcAft>
                <a:spcPts val="0"/>
              </a:spcAft>
              <a:buSzPts val="358"/>
              <a:buNone/>
            </a:pPr>
            <a:r>
              <a:rPr lang="en" sz="2307">
                <a:solidFill>
                  <a:schemeClr val="dk1"/>
                </a:solidFill>
              </a:rPr>
              <a:t>++z;				// pointer increment</a:t>
            </a:r>
            <a:endParaRPr sz="2307">
              <a:solidFill>
                <a:schemeClr val="dk1"/>
              </a:solidFill>
            </a:endParaRPr>
          </a:p>
          <a:p>
            <a:pPr indent="0" lvl="0" marL="0" rtl="0" algn="l">
              <a:spcBef>
                <a:spcPts val="0"/>
              </a:spcBef>
              <a:spcAft>
                <a:spcPts val="0"/>
              </a:spcAft>
              <a:buSzPts val="358"/>
              <a:buNone/>
            </a:pPr>
            <a:r>
              <a:rPr lang="en" sz="2307">
                <a:solidFill>
                  <a:schemeClr val="dk1"/>
                </a:solidFill>
              </a:rPr>
              <a:t>z = z + 10;</a:t>
            </a:r>
            <a:endParaRPr sz="2307">
              <a:solidFill>
                <a:schemeClr val="dk1"/>
              </a:solidFill>
            </a:endParaRPr>
          </a:p>
          <a:p>
            <a:pPr indent="0" lvl="0" marL="0" rtl="0" algn="l">
              <a:spcBef>
                <a:spcPts val="0"/>
              </a:spcBef>
              <a:spcAft>
                <a:spcPts val="1200"/>
              </a:spcAft>
              <a:buSzPts val="358"/>
              <a:buNone/>
            </a:pPr>
            <a:r>
              <a:t/>
            </a:r>
            <a:endParaRPr sz="1007">
              <a:solidFill>
                <a:schemeClr val="dk1"/>
              </a:solidFill>
              <a:highlight>
                <a:srgbClr val="F4CCCC"/>
              </a:highlight>
            </a:endParaRPr>
          </a:p>
        </p:txBody>
      </p:sp>
      <p:pic>
        <p:nvPicPr>
          <p:cNvPr id="150" name="Google Shape;150;p26"/>
          <p:cNvPicPr preferRelativeResize="0"/>
          <p:nvPr/>
        </p:nvPicPr>
        <p:blipFill>
          <a:blip r:embed="rId3">
            <a:alphaModFix/>
          </a:blip>
          <a:stretch>
            <a:fillRect/>
          </a:stretch>
        </p:blipFill>
        <p:spPr>
          <a:xfrm>
            <a:off x="6008337" y="370225"/>
            <a:ext cx="2272313" cy="220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Arrays As a Pointers</a:t>
            </a:r>
            <a:endParaRPr/>
          </a:p>
        </p:txBody>
      </p:sp>
      <p:sp>
        <p:nvSpPr>
          <p:cNvPr id="156" name="Google Shape;156;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int marks[]={90,86,89,76,91}; </a:t>
            </a:r>
            <a:endParaRPr sz="1600">
              <a:solidFill>
                <a:srgbClr val="38761D"/>
              </a:solidFill>
            </a:endParaRPr>
          </a:p>
          <a:p>
            <a:pPr indent="0" lvl="0" marL="0" rtl="0" algn="l">
              <a:spcBef>
                <a:spcPts val="1200"/>
              </a:spcBef>
              <a:spcAft>
                <a:spcPts val="0"/>
              </a:spcAft>
              <a:buNone/>
            </a:pPr>
            <a:r>
              <a:rPr lang="en" sz="1600">
                <a:solidFill>
                  <a:srgbClr val="38761D"/>
                </a:solidFill>
              </a:rPr>
              <a:t>printf(“%d”, marks[2]);</a:t>
            </a:r>
            <a:endParaRPr sz="1600">
              <a:solidFill>
                <a:srgbClr val="38761D"/>
              </a:solidFill>
            </a:endParaRPr>
          </a:p>
          <a:p>
            <a:pPr indent="0" lvl="0" marL="0" rtl="0" algn="l">
              <a:spcBef>
                <a:spcPts val="1200"/>
              </a:spcBef>
              <a:spcAft>
                <a:spcPts val="0"/>
              </a:spcAft>
              <a:buNone/>
            </a:pPr>
            <a:r>
              <a:rPr lang="en" sz="1600">
                <a:solidFill>
                  <a:srgbClr val="000000"/>
                </a:solidFill>
                <a:highlight>
                  <a:srgbClr val="F4CCCC"/>
                </a:highlight>
              </a:rPr>
              <a:t>printf(“%d”, marks); </a:t>
            </a:r>
            <a:r>
              <a:rPr lang="en" sz="1600">
                <a:solidFill>
                  <a:srgbClr val="38761D"/>
                </a:solidFill>
              </a:rPr>
              <a:t>????</a:t>
            </a:r>
            <a:endParaRPr sz="1600">
              <a:solidFill>
                <a:srgbClr val="38761D"/>
              </a:solidFill>
            </a:endParaRPr>
          </a:p>
          <a:p>
            <a:pPr indent="0" lvl="0" marL="0" rtl="0" algn="l">
              <a:spcBef>
                <a:spcPts val="1200"/>
              </a:spcBef>
              <a:spcAft>
                <a:spcPts val="0"/>
              </a:spcAft>
              <a:buNone/>
            </a:pPr>
            <a:r>
              <a:t/>
            </a:r>
            <a:endParaRPr sz="1600">
              <a:solidFill>
                <a:srgbClr val="38761D"/>
              </a:solidFill>
            </a:endParaRPr>
          </a:p>
          <a:p>
            <a:pPr indent="0" lvl="0" marL="0" rtl="0" algn="l">
              <a:spcBef>
                <a:spcPts val="1200"/>
              </a:spcBef>
              <a:spcAft>
                <a:spcPts val="0"/>
              </a:spcAft>
              <a:buNone/>
            </a:pPr>
            <a:r>
              <a:rPr lang="en" sz="1600">
                <a:solidFill>
                  <a:schemeClr val="dk1"/>
                </a:solidFill>
              </a:rPr>
              <a:t>Array name holds the starting address of that array i.e.</a:t>
            </a:r>
            <a:endParaRPr sz="1600">
              <a:solidFill>
                <a:schemeClr val="dk1"/>
              </a:solidFill>
            </a:endParaRPr>
          </a:p>
          <a:p>
            <a:pPr indent="457200" lvl="0" marL="0" rtl="0" algn="l">
              <a:spcBef>
                <a:spcPts val="1200"/>
              </a:spcBef>
              <a:spcAft>
                <a:spcPts val="0"/>
              </a:spcAft>
              <a:buNone/>
            </a:pPr>
            <a:r>
              <a:rPr lang="en" sz="1600">
                <a:solidFill>
                  <a:schemeClr val="dk1"/>
                </a:solidFill>
                <a:highlight>
                  <a:srgbClr val="FFF2CC"/>
                </a:highlight>
              </a:rPr>
              <a:t>marks = &amp; (marks[0])</a:t>
            </a:r>
            <a:endParaRPr sz="1600">
              <a:solidFill>
                <a:schemeClr val="dk1"/>
              </a:solidFill>
              <a:highlight>
                <a:srgbClr val="FFF2CC"/>
              </a:highlight>
            </a:endParaRPr>
          </a:p>
          <a:p>
            <a:pPr indent="0" lvl="0" marL="0" rtl="0" algn="l">
              <a:spcBef>
                <a:spcPts val="1200"/>
              </a:spcBef>
              <a:spcAft>
                <a:spcPts val="1200"/>
              </a:spcAft>
              <a:buClr>
                <a:schemeClr val="dk1"/>
              </a:buClr>
              <a:buSzPts val="1100"/>
              <a:buFont typeface="Arial"/>
              <a:buNone/>
            </a:pPr>
            <a:r>
              <a:rPr lang="en" sz="1600">
                <a:solidFill>
                  <a:schemeClr val="dk1"/>
                </a:solidFill>
                <a:highlight>
                  <a:srgbClr val="D9EAD3"/>
                </a:highlight>
              </a:rPr>
              <a:t>Arrays are not variables, but pointer-variable.</a:t>
            </a:r>
            <a:endParaRPr sz="1600">
              <a:solidFill>
                <a:schemeClr val="dk1"/>
              </a:solidFill>
              <a:highlight>
                <a:srgbClr val="D9EAD3"/>
              </a:highlight>
            </a:endParaRPr>
          </a:p>
        </p:txBody>
      </p:sp>
      <p:pic>
        <p:nvPicPr>
          <p:cNvPr id="157" name="Google Shape;157;p27"/>
          <p:cNvPicPr preferRelativeResize="0"/>
          <p:nvPr/>
        </p:nvPicPr>
        <p:blipFill>
          <a:blip r:embed="rId3">
            <a:alphaModFix/>
          </a:blip>
          <a:stretch>
            <a:fillRect/>
          </a:stretch>
        </p:blipFill>
        <p:spPr>
          <a:xfrm>
            <a:off x="6087825" y="246325"/>
            <a:ext cx="2644025" cy="246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Arrays As a Pointers</a:t>
            </a:r>
            <a:endParaRPr/>
          </a:p>
        </p:txBody>
      </p:sp>
      <p:sp>
        <p:nvSpPr>
          <p:cNvPr id="163" name="Google Shape;163;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int arr[]={90,86,89,76,91};</a:t>
            </a:r>
            <a:endParaRPr>
              <a:solidFill>
                <a:schemeClr val="dk1"/>
              </a:solidFill>
            </a:endParaRPr>
          </a:p>
          <a:p>
            <a:pPr indent="0" lvl="0" marL="0" rtl="0" algn="l">
              <a:spcBef>
                <a:spcPts val="1200"/>
              </a:spcBef>
              <a:spcAft>
                <a:spcPts val="0"/>
              </a:spcAft>
              <a:buNone/>
            </a:pPr>
            <a:r>
              <a:rPr lang="en">
                <a:solidFill>
                  <a:schemeClr val="dk1"/>
                </a:solidFill>
              </a:rPr>
              <a:t>int *ptr=arr;</a:t>
            </a:r>
            <a:endParaRPr>
              <a:solidFill>
                <a:schemeClr val="dk1"/>
              </a:solidFill>
            </a:endParaRPr>
          </a:p>
          <a:p>
            <a:pPr indent="0" lvl="0" marL="0" rtl="0" algn="l">
              <a:spcBef>
                <a:spcPts val="1200"/>
              </a:spcBef>
              <a:spcAft>
                <a:spcPts val="0"/>
              </a:spcAft>
              <a:buNone/>
            </a:pPr>
            <a:r>
              <a:rPr lang="en">
                <a:solidFill>
                  <a:schemeClr val="dk1"/>
                </a:solidFill>
              </a:rPr>
              <a:t>ptr = arr</a:t>
            </a:r>
            <a:endParaRPr>
              <a:solidFill>
                <a:schemeClr val="dk1"/>
              </a:solidFill>
            </a:endParaRPr>
          </a:p>
          <a:p>
            <a:pPr indent="0" lvl="0" marL="0" rtl="0" algn="l">
              <a:spcBef>
                <a:spcPts val="1200"/>
              </a:spcBef>
              <a:spcAft>
                <a:spcPts val="0"/>
              </a:spcAft>
              <a:buNone/>
            </a:pPr>
            <a:r>
              <a:rPr lang="en">
                <a:solidFill>
                  <a:schemeClr val="dk1"/>
                </a:solidFill>
              </a:rPr>
              <a:t>arr = &amp;arr[0]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highlight>
                  <a:srgbClr val="D9EAD3"/>
                </a:highlight>
              </a:rPr>
              <a:t>arr[0] = *(arr +0) or *(ptr +0)</a:t>
            </a:r>
            <a:r>
              <a:rPr lang="en">
                <a:solidFill>
                  <a:schemeClr val="dk1"/>
                </a:solidFill>
              </a:rPr>
              <a:t> </a:t>
            </a:r>
            <a:r>
              <a:rPr lang="en" sz="1600">
                <a:solidFill>
                  <a:schemeClr val="dk1"/>
                </a:solidFill>
              </a:rPr>
              <a:t>// Array indexing is actually </a:t>
            </a:r>
            <a:endParaRPr sz="1600">
              <a:solidFill>
                <a:schemeClr val="dk1"/>
              </a:solidFill>
            </a:endParaRPr>
          </a:p>
          <a:p>
            <a:pPr indent="0" lvl="0" marL="0" rtl="0" algn="l">
              <a:spcBef>
                <a:spcPts val="0"/>
              </a:spcBef>
              <a:spcAft>
                <a:spcPts val="0"/>
              </a:spcAft>
              <a:buNone/>
            </a:pPr>
            <a:r>
              <a:rPr lang="en">
                <a:solidFill>
                  <a:schemeClr val="dk1"/>
                </a:solidFill>
                <a:highlight>
                  <a:srgbClr val="D9EAD3"/>
                </a:highlight>
              </a:rPr>
              <a:t>arr[1] = *(arr +1) or *(ptr +1)</a:t>
            </a:r>
            <a:r>
              <a:rPr lang="en">
                <a:solidFill>
                  <a:schemeClr val="dk1"/>
                </a:solidFill>
              </a:rPr>
              <a:t> //</a:t>
            </a:r>
            <a:r>
              <a:rPr lang="en" sz="1600">
                <a:solidFill>
                  <a:schemeClr val="dk1"/>
                </a:solidFill>
              </a:rPr>
              <a:t>dereferencing memory location </a:t>
            </a:r>
            <a:endParaRPr>
              <a:solidFill>
                <a:schemeClr val="dk1"/>
              </a:solidFill>
              <a:highlight>
                <a:srgbClr val="D9EAD3"/>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D9EAD3"/>
                </a:highlight>
              </a:rPr>
              <a:t>arr[i] = *(arr +i) or *(ptr +i)</a:t>
            </a:r>
            <a:r>
              <a:rPr lang="en">
                <a:solidFill>
                  <a:schemeClr val="dk1"/>
                </a:solidFill>
              </a:rPr>
              <a:t> //</a:t>
            </a:r>
            <a:r>
              <a:rPr lang="en" sz="1600">
                <a:solidFill>
                  <a:schemeClr val="dk1"/>
                </a:solidFill>
              </a:rPr>
              <a:t>with pointer addition</a:t>
            </a:r>
            <a:endParaRPr>
              <a:solidFill>
                <a:schemeClr val="dk1"/>
              </a:solidFill>
              <a:highlight>
                <a:srgbClr val="D9EAD3"/>
              </a:highlight>
            </a:endParaRPr>
          </a:p>
        </p:txBody>
      </p:sp>
      <p:pic>
        <p:nvPicPr>
          <p:cNvPr id="164" name="Google Shape;164;p28"/>
          <p:cNvPicPr preferRelativeResize="0"/>
          <p:nvPr/>
        </p:nvPicPr>
        <p:blipFill rotWithShape="1">
          <a:blip r:embed="rId3">
            <a:alphaModFix/>
          </a:blip>
          <a:srcRect b="-22450" l="1810" r="-1810" t="22450"/>
          <a:stretch/>
        </p:blipFill>
        <p:spPr>
          <a:xfrm>
            <a:off x="4511726" y="1037800"/>
            <a:ext cx="4444324" cy="197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Arrays As a Pointers</a:t>
            </a:r>
            <a:endParaRPr/>
          </a:p>
        </p:txBody>
      </p:sp>
      <p:sp>
        <p:nvSpPr>
          <p:cNvPr id="170" name="Google Shape;170;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solidFill>
                  <a:schemeClr val="dk1"/>
                </a:solidFill>
              </a:rPr>
              <a:t>#include &lt;stdio.h&gt;</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int main()</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int num[ ] = { 24, 34, 12, 44, 56, 17 } ;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int i, *j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j = num;</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for ( i = 0 ; i &lt;= 5 ; i++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printf ( "\naddress = %u ", j )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printf ( "element = %d", *j )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j++ ; /* increment pointer to point to next location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p:txBody>
      </p:sp>
      <p:pic>
        <p:nvPicPr>
          <p:cNvPr id="171" name="Google Shape;171;p29"/>
          <p:cNvPicPr preferRelativeResize="0"/>
          <p:nvPr/>
        </p:nvPicPr>
        <p:blipFill>
          <a:blip r:embed="rId3">
            <a:alphaModFix/>
          </a:blip>
          <a:stretch>
            <a:fillRect/>
          </a:stretch>
        </p:blipFill>
        <p:spPr>
          <a:xfrm>
            <a:off x="5485075" y="149600"/>
            <a:ext cx="3076999" cy="168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2D Array</a:t>
            </a:r>
            <a:endParaRPr/>
          </a:p>
        </p:txBody>
      </p:sp>
      <p:sp>
        <p:nvSpPr>
          <p:cNvPr id="177" name="Google Shape;177;p30"/>
          <p:cNvSpPr txBox="1"/>
          <p:nvPr>
            <p:ph idx="1" type="body"/>
          </p:nvPr>
        </p:nvSpPr>
        <p:spPr>
          <a:xfrm>
            <a:off x="311700" y="4155000"/>
            <a:ext cx="8520600" cy="7389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1"/>
              </a:buClr>
              <a:buSzPct val="61111"/>
              <a:buFont typeface="Arial"/>
              <a:buNone/>
            </a:pPr>
            <a:r>
              <a:rPr lang="en">
                <a:solidFill>
                  <a:schemeClr val="dk1"/>
                </a:solidFill>
              </a:rPr>
              <a:t>https://overiq.com/c-programming-101/pointers-and-2-d-arrays/</a:t>
            </a:r>
            <a:endParaRPr>
              <a:solidFill>
                <a:schemeClr val="dk1"/>
              </a:solidFill>
            </a:endParaRPr>
          </a:p>
          <a:p>
            <a:pPr indent="0" lvl="0" marL="0" rtl="0" algn="l">
              <a:spcBef>
                <a:spcPts val="120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5188911" y="667025"/>
            <a:ext cx="2735139" cy="1724025"/>
          </a:xfrm>
          <a:prstGeom prst="rect">
            <a:avLst/>
          </a:prstGeom>
          <a:noFill/>
          <a:ln>
            <a:noFill/>
          </a:ln>
        </p:spPr>
      </p:pic>
      <p:pic>
        <p:nvPicPr>
          <p:cNvPr id="179" name="Google Shape;179;p30"/>
          <p:cNvPicPr preferRelativeResize="0"/>
          <p:nvPr/>
        </p:nvPicPr>
        <p:blipFill>
          <a:blip r:embed="rId4">
            <a:alphaModFix/>
          </a:blip>
          <a:stretch>
            <a:fillRect/>
          </a:stretch>
        </p:blipFill>
        <p:spPr>
          <a:xfrm>
            <a:off x="1998300" y="2571750"/>
            <a:ext cx="4948475" cy="1526250"/>
          </a:xfrm>
          <a:prstGeom prst="rect">
            <a:avLst/>
          </a:prstGeom>
          <a:noFill/>
          <a:ln>
            <a:noFill/>
          </a:ln>
        </p:spPr>
      </p:pic>
      <p:pic>
        <p:nvPicPr>
          <p:cNvPr id="180" name="Google Shape;180;p30"/>
          <p:cNvPicPr preferRelativeResize="0"/>
          <p:nvPr/>
        </p:nvPicPr>
        <p:blipFill>
          <a:blip r:embed="rId5">
            <a:alphaModFix/>
          </a:blip>
          <a:stretch>
            <a:fillRect/>
          </a:stretch>
        </p:blipFill>
        <p:spPr>
          <a:xfrm>
            <a:off x="988400" y="893363"/>
            <a:ext cx="3467100" cy="1724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2D Arrays As a Pointers</a:t>
            </a:r>
            <a:endParaRPr/>
          </a:p>
        </p:txBody>
      </p:sp>
      <p:sp>
        <p:nvSpPr>
          <p:cNvPr id="186" name="Google Shape;186;p3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1"/>
          <p:cNvPicPr preferRelativeResize="0"/>
          <p:nvPr/>
        </p:nvPicPr>
        <p:blipFill>
          <a:blip r:embed="rId3">
            <a:alphaModFix/>
          </a:blip>
          <a:stretch>
            <a:fillRect/>
          </a:stretch>
        </p:blipFill>
        <p:spPr>
          <a:xfrm>
            <a:off x="1627425" y="1304150"/>
            <a:ext cx="6064751" cy="353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65" name="Google Shape;65;p14"/>
          <p:cNvSpPr txBox="1"/>
          <p:nvPr>
            <p:ph idx="1" type="body"/>
          </p:nvPr>
        </p:nvSpPr>
        <p:spPr>
          <a:xfrm>
            <a:off x="437950" y="2571750"/>
            <a:ext cx="8181300" cy="19971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Name 				 = FAST</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Value / Occupants	 = Students</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Address 			 = St-4, Sector 17-D، National Hwy 5, Karachi</a:t>
            </a:r>
            <a:endParaRPr sz="2280">
              <a:solidFill>
                <a:schemeClr val="dk1"/>
              </a:solidFill>
            </a:endParaRPr>
          </a:p>
          <a:p>
            <a:pPr indent="0" lvl="0" marL="0" rtl="0" algn="l">
              <a:lnSpc>
                <a:spcPct val="100000"/>
              </a:lnSpc>
              <a:spcBef>
                <a:spcPts val="0"/>
              </a:spcBef>
              <a:spcAft>
                <a:spcPts val="0"/>
              </a:spcAft>
              <a:buNone/>
            </a:pPr>
            <a:r>
              <a:t/>
            </a:r>
            <a:endParaRPr sz="3580">
              <a:solidFill>
                <a:schemeClr val="dk1"/>
              </a:solidFill>
            </a:endParaRPr>
          </a:p>
        </p:txBody>
      </p:sp>
      <p:pic>
        <p:nvPicPr>
          <p:cNvPr id="66" name="Google Shape;66;p14"/>
          <p:cNvPicPr preferRelativeResize="0"/>
          <p:nvPr/>
        </p:nvPicPr>
        <p:blipFill>
          <a:blip r:embed="rId3">
            <a:alphaModFix/>
          </a:blip>
          <a:stretch>
            <a:fillRect/>
          </a:stretch>
        </p:blipFill>
        <p:spPr>
          <a:xfrm>
            <a:off x="2802223" y="243800"/>
            <a:ext cx="3677402" cy="2327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Assignment</a:t>
            </a:r>
            <a:endParaRPr/>
          </a:p>
        </p:txBody>
      </p:sp>
      <p:sp>
        <p:nvSpPr>
          <p:cNvPr id="193" name="Google Shape;193;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Make a c program to print 2D matrix using pointers.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94" name="Google Shape;194;p32"/>
          <p:cNvPicPr preferRelativeResize="0"/>
          <p:nvPr/>
        </p:nvPicPr>
        <p:blipFill>
          <a:blip r:embed="rId3">
            <a:alphaModFix/>
          </a:blip>
          <a:stretch>
            <a:fillRect/>
          </a:stretch>
        </p:blipFill>
        <p:spPr>
          <a:xfrm>
            <a:off x="2261800" y="1965275"/>
            <a:ext cx="3820901" cy="222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2D Arrays As a Pointers</a:t>
            </a:r>
            <a:endParaRPr/>
          </a:p>
        </p:txBody>
      </p:sp>
      <p:sp>
        <p:nvSpPr>
          <p:cNvPr id="200" name="Google Shape;200;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solidFill>
                  <a:schemeClr val="dk1"/>
                </a:solidFill>
              </a:rPr>
              <a:t>#include &lt;stdio.h&gt;</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int main()</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int num[3][3] = { {1,2,3},{4,5,6},{7,8,9}}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int i, j;</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for ( i = 0 ; i &lt; 3 ; i++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for(j=0; j&lt;3; j++)</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printf ( "\naddress = %u ",  *(num + i)+j )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printf ( "element = %d", *(*(num + i)+j) )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ct val="61111"/>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01" name="Google Shape;201;p33"/>
          <p:cNvPicPr preferRelativeResize="0"/>
          <p:nvPr/>
        </p:nvPicPr>
        <p:blipFill>
          <a:blip r:embed="rId3">
            <a:alphaModFix/>
          </a:blip>
          <a:stretch>
            <a:fillRect/>
          </a:stretch>
        </p:blipFill>
        <p:spPr>
          <a:xfrm>
            <a:off x="5294550" y="292850"/>
            <a:ext cx="3537750" cy="159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Arrays Practice Problem</a:t>
            </a:r>
            <a:endParaRPr/>
          </a:p>
        </p:txBody>
      </p:sp>
      <p:sp>
        <p:nvSpPr>
          <p:cNvPr id="207" name="Google Shape;207;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33">
                <a:solidFill>
                  <a:schemeClr val="dk1"/>
                </a:solidFill>
              </a:rPr>
              <a:t>Write a program that calculates the sum of all the elements in 1D and 2D array using pointers.</a:t>
            </a:r>
            <a:endParaRPr sz="1733">
              <a:solidFill>
                <a:schemeClr val="dk1"/>
              </a:solidFill>
            </a:endParaRPr>
          </a:p>
          <a:p>
            <a:pPr indent="0" lvl="0" marL="0" rtl="0" algn="l">
              <a:spcBef>
                <a:spcPts val="0"/>
              </a:spcBef>
              <a:spcAft>
                <a:spcPts val="0"/>
              </a:spcAft>
              <a:buNone/>
            </a:pPr>
            <a:r>
              <a:t/>
            </a:r>
            <a:endParaRPr sz="1733">
              <a:solidFill>
                <a:schemeClr val="dk1"/>
              </a:solidFill>
            </a:endParaRPr>
          </a:p>
          <a:p>
            <a:pPr indent="0" lvl="0" marL="0" rtl="0" algn="l">
              <a:spcBef>
                <a:spcPts val="0"/>
              </a:spcBef>
              <a:spcAft>
                <a:spcPts val="0"/>
              </a:spcAft>
              <a:buNone/>
            </a:pPr>
            <a:r>
              <a:rPr lang="en" sz="1733">
                <a:solidFill>
                  <a:schemeClr val="dk1"/>
                </a:solidFill>
              </a:rPr>
              <a:t>Write a program that finds the highest number in a float type array of 20 elements using pointer.</a:t>
            </a:r>
            <a:endParaRPr sz="1733">
              <a:solidFill>
                <a:schemeClr val="dk1"/>
              </a:solidFill>
            </a:endParaRPr>
          </a:p>
          <a:p>
            <a:pPr indent="0" lvl="0" marL="0" rtl="0" algn="l">
              <a:spcBef>
                <a:spcPts val="0"/>
              </a:spcBef>
              <a:spcAft>
                <a:spcPts val="1200"/>
              </a:spcAft>
              <a:buNone/>
            </a:pPr>
            <a:r>
              <a:t/>
            </a:r>
            <a:endParaRPr sz="28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As a Pointers</a:t>
            </a:r>
            <a:endParaRPr/>
          </a:p>
        </p:txBody>
      </p:sp>
      <p:sp>
        <p:nvSpPr>
          <p:cNvPr id="213" name="Google Shape;213;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char name[ ] = "FAST" ; </a:t>
            </a:r>
            <a:endParaRPr>
              <a:solidFill>
                <a:schemeClr val="dk1"/>
              </a:solidFill>
            </a:endParaRPr>
          </a:p>
          <a:p>
            <a:pPr indent="0" lvl="0" marL="0" rtl="0" algn="l">
              <a:spcBef>
                <a:spcPts val="0"/>
              </a:spcBef>
              <a:spcAft>
                <a:spcPts val="0"/>
              </a:spcAft>
              <a:buNone/>
            </a:pPr>
            <a:r>
              <a:rPr lang="en">
                <a:solidFill>
                  <a:schemeClr val="dk1"/>
                </a:solidFill>
              </a:rPr>
              <a:t>char *ptr ;</a:t>
            </a:r>
            <a:endParaRPr>
              <a:solidFill>
                <a:schemeClr val="dk1"/>
              </a:solidFill>
            </a:endParaRPr>
          </a:p>
          <a:p>
            <a:pPr indent="0" lvl="0" marL="0" rtl="0" algn="l">
              <a:spcBef>
                <a:spcPts val="0"/>
              </a:spcBef>
              <a:spcAft>
                <a:spcPts val="0"/>
              </a:spcAft>
              <a:buNone/>
            </a:pPr>
            <a:r>
              <a:rPr lang="en">
                <a:solidFill>
                  <a:schemeClr val="dk1"/>
                </a:solidFill>
              </a:rPr>
              <a:t>ptr = name ; /* store base address of string */ </a:t>
            </a:r>
            <a:endParaRPr>
              <a:solidFill>
                <a:schemeClr val="dk1"/>
              </a:solidFill>
            </a:endParaRPr>
          </a:p>
          <a:p>
            <a:pPr indent="0" lvl="0" marL="0" rtl="0" algn="l">
              <a:spcBef>
                <a:spcPts val="0"/>
              </a:spcBef>
              <a:spcAft>
                <a:spcPts val="0"/>
              </a:spcAft>
              <a:buNone/>
            </a:pPr>
            <a:r>
              <a:rPr lang="en">
                <a:solidFill>
                  <a:schemeClr val="dk1"/>
                </a:solidFill>
              </a:rPr>
              <a:t>while ( *ptr != `\0' )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457200" lvl="0" marL="0" rtl="0" algn="l">
              <a:spcBef>
                <a:spcPts val="0"/>
              </a:spcBef>
              <a:spcAft>
                <a:spcPts val="0"/>
              </a:spcAft>
              <a:buNone/>
            </a:pPr>
            <a:r>
              <a:rPr lang="en">
                <a:solidFill>
                  <a:schemeClr val="dk1"/>
                </a:solidFill>
              </a:rPr>
              <a:t>printf ( "%c", *ptr ) ; </a:t>
            </a:r>
            <a:endParaRPr>
              <a:solidFill>
                <a:schemeClr val="dk1"/>
              </a:solidFill>
            </a:endParaRPr>
          </a:p>
          <a:p>
            <a:pPr indent="457200" lvl="0" marL="0" rtl="0" algn="l">
              <a:spcBef>
                <a:spcPts val="0"/>
              </a:spcBef>
              <a:spcAft>
                <a:spcPts val="0"/>
              </a:spcAft>
              <a:buNone/>
            </a:pPr>
            <a:r>
              <a:rPr lang="en">
                <a:solidFill>
                  <a:schemeClr val="dk1"/>
                </a:solidFill>
              </a:rPr>
              <a:t>ptr++ ; </a:t>
            </a:r>
            <a:endParaRPr>
              <a:solidFill>
                <a:schemeClr val="dk1"/>
              </a:solidFill>
            </a:endParaRPr>
          </a:p>
          <a:p>
            <a:pPr indent="0" lvl="0" marL="0" rtl="0" algn="l">
              <a:spcBef>
                <a:spcPts val="0"/>
              </a:spcBef>
              <a:spcAft>
                <a:spcPts val="0"/>
              </a:spcAft>
              <a:buNone/>
            </a:pPr>
            <a:r>
              <a:rPr lang="en">
                <a:solidFill>
                  <a:schemeClr val="dk1"/>
                </a:solidFill>
              </a:rPr>
              <a:t>} </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As a Pointers</a:t>
            </a:r>
            <a:endParaRPr/>
          </a:p>
        </p:txBody>
      </p:sp>
      <p:sp>
        <p:nvSpPr>
          <p:cNvPr id="219" name="Google Shape;219;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char str[ ] = "Hello" ; </a:t>
            </a:r>
            <a:endParaRPr>
              <a:solidFill>
                <a:schemeClr val="dk1"/>
              </a:solidFill>
            </a:endParaRPr>
          </a:p>
          <a:p>
            <a:pPr indent="0" lvl="0" marL="0" rtl="0" algn="l">
              <a:spcBef>
                <a:spcPts val="0"/>
              </a:spcBef>
              <a:spcAft>
                <a:spcPts val="0"/>
              </a:spcAft>
              <a:buNone/>
            </a:pPr>
            <a:r>
              <a:rPr lang="en">
                <a:solidFill>
                  <a:schemeClr val="dk1"/>
                </a:solidFill>
              </a:rPr>
              <a:t>char *p = "Hello" ;</a:t>
            </a:r>
            <a:r>
              <a:rPr lang="en"/>
              <a:t> </a:t>
            </a:r>
            <a:endParaRPr/>
          </a:p>
          <a:p>
            <a:pPr indent="0" lvl="0" marL="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
                <a:solidFill>
                  <a:schemeClr val="dk1"/>
                </a:solidFill>
              </a:rPr>
              <a:t>W</a:t>
            </a:r>
            <a:r>
              <a:rPr lang="en">
                <a:solidFill>
                  <a:schemeClr val="dk1"/>
                </a:solidFill>
              </a:rPr>
              <a:t>e cannot assign a string to another, whereas, we can assign a char pointer to another char pointer.</a:t>
            </a:r>
            <a:endParaRPr>
              <a:solidFill>
                <a:schemeClr val="dk1"/>
              </a:solidFill>
            </a:endParaRPr>
          </a:p>
          <a:p>
            <a:pPr indent="0" lvl="0" marL="45720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
                <a:solidFill>
                  <a:schemeClr val="dk1"/>
                </a:solidFill>
              </a:rPr>
              <a:t>Once a string has been defined it cannot be initialized to another set of characters. Unlike strings, such an operation is perfectly valid with char pointers.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As a Pointers</a:t>
            </a:r>
            <a:endParaRPr/>
          </a:p>
        </p:txBody>
      </p:sp>
      <p:sp>
        <p:nvSpPr>
          <p:cNvPr id="225" name="Google Shape;225;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char str1[ ] = "Hello" ;</a:t>
            </a:r>
            <a:endParaRPr>
              <a:solidFill>
                <a:schemeClr val="dk1"/>
              </a:solidFill>
            </a:endParaRPr>
          </a:p>
          <a:p>
            <a:pPr indent="0" lvl="0" marL="0" rtl="0" algn="l">
              <a:spcBef>
                <a:spcPts val="0"/>
              </a:spcBef>
              <a:spcAft>
                <a:spcPts val="0"/>
              </a:spcAft>
              <a:buNone/>
            </a:pPr>
            <a:r>
              <a:rPr lang="en">
                <a:solidFill>
                  <a:schemeClr val="dk1"/>
                </a:solidFill>
              </a:rPr>
              <a:t>char str2[10] ;</a:t>
            </a:r>
            <a:endParaRPr>
              <a:solidFill>
                <a:schemeClr val="dk1"/>
              </a:solidFill>
            </a:endParaRPr>
          </a:p>
          <a:p>
            <a:pPr indent="0" lvl="0" marL="0" rtl="0" algn="l">
              <a:spcBef>
                <a:spcPts val="0"/>
              </a:spcBef>
              <a:spcAft>
                <a:spcPts val="0"/>
              </a:spcAft>
              <a:buNone/>
            </a:pPr>
            <a:r>
              <a:rPr lang="en">
                <a:solidFill>
                  <a:schemeClr val="dk1"/>
                </a:solidFill>
              </a:rPr>
              <a:t>char *s = "Good Morning" ;</a:t>
            </a:r>
            <a:endParaRPr>
              <a:solidFill>
                <a:schemeClr val="dk1"/>
              </a:solidFill>
            </a:endParaRPr>
          </a:p>
          <a:p>
            <a:pPr indent="0" lvl="0" marL="0" rtl="0" algn="l">
              <a:spcBef>
                <a:spcPts val="0"/>
              </a:spcBef>
              <a:spcAft>
                <a:spcPts val="0"/>
              </a:spcAft>
              <a:buNone/>
            </a:pPr>
            <a:r>
              <a:rPr lang="en">
                <a:solidFill>
                  <a:schemeClr val="dk1"/>
                </a:solidFill>
              </a:rPr>
              <a:t>char *q ; </a:t>
            </a:r>
            <a:endParaRPr>
              <a:solidFill>
                <a:schemeClr val="dk1"/>
              </a:solidFill>
            </a:endParaRPr>
          </a:p>
          <a:p>
            <a:pPr indent="0" lvl="0" marL="0" rtl="0" algn="l">
              <a:spcBef>
                <a:spcPts val="0"/>
              </a:spcBef>
              <a:spcAft>
                <a:spcPts val="0"/>
              </a:spcAft>
              <a:buNone/>
            </a:pPr>
            <a:r>
              <a:rPr lang="en">
                <a:solidFill>
                  <a:schemeClr val="dk1"/>
                </a:solidFill>
                <a:highlight>
                  <a:srgbClr val="F4CCCC"/>
                </a:highlight>
              </a:rPr>
              <a:t>str2 = str1 ; /* error */</a:t>
            </a:r>
            <a:endParaRPr>
              <a:solidFill>
                <a:schemeClr val="dk1"/>
              </a:solidFill>
              <a:highlight>
                <a:srgbClr val="F4CCCC"/>
              </a:highlight>
            </a:endParaRPr>
          </a:p>
          <a:p>
            <a:pPr indent="0" lvl="0" marL="0" rtl="0" algn="l">
              <a:spcBef>
                <a:spcPts val="0"/>
              </a:spcBef>
              <a:spcAft>
                <a:spcPts val="0"/>
              </a:spcAft>
              <a:buNone/>
            </a:pPr>
            <a:r>
              <a:rPr lang="en">
                <a:solidFill>
                  <a:schemeClr val="dk1"/>
                </a:solidFill>
                <a:highlight>
                  <a:srgbClr val="D9EAD3"/>
                </a:highlight>
              </a:rPr>
              <a:t>q = s ; /* works */</a:t>
            </a:r>
            <a:endParaRPr>
              <a:solidFill>
                <a:schemeClr val="dk1"/>
              </a:solidFill>
              <a:highlight>
                <a:srgbClr val="D9EAD3"/>
              </a:highlight>
            </a:endParaRPr>
          </a:p>
          <a:p>
            <a:pPr indent="0" lvl="0" marL="0" rtl="0" algn="l">
              <a:spcBef>
                <a:spcPts val="0"/>
              </a:spcBef>
              <a:spcAft>
                <a:spcPts val="0"/>
              </a:spcAft>
              <a:buNone/>
            </a:pPr>
            <a:r>
              <a:rPr lang="en">
                <a:solidFill>
                  <a:schemeClr val="dk1"/>
                </a:solidFill>
              </a:rPr>
              <a:t>_____________________________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char str1[ ] = "Hello"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char *p = "Hello"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4CCCC"/>
                </a:highlight>
              </a:rPr>
              <a:t>str1 = "Bye" ; /* error */</a:t>
            </a:r>
            <a:endParaRPr>
              <a:solidFill>
                <a:schemeClr val="dk1"/>
              </a:solidFill>
              <a:highlight>
                <a:srgbClr val="F4CCCC"/>
              </a:highlight>
            </a:endParaRPr>
          </a:p>
          <a:p>
            <a:pPr indent="0" lvl="0" marL="0" rtl="0" algn="l">
              <a:spcBef>
                <a:spcPts val="0"/>
              </a:spcBef>
              <a:spcAft>
                <a:spcPts val="0"/>
              </a:spcAft>
              <a:buNone/>
            </a:pPr>
            <a:r>
              <a:rPr lang="en">
                <a:solidFill>
                  <a:schemeClr val="dk1"/>
                </a:solidFill>
                <a:highlight>
                  <a:srgbClr val="D9EAD3"/>
                </a:highlight>
              </a:rPr>
              <a:t>p = "Bye" ; /* works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ctrTitle"/>
          </p:nvPr>
        </p:nvSpPr>
        <p:spPr>
          <a:xfrm>
            <a:off x="311700" y="14100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Functions &amp; Pointers</a:t>
            </a:r>
            <a:endParaRPr/>
          </a:p>
        </p:txBody>
      </p:sp>
      <p:sp>
        <p:nvSpPr>
          <p:cNvPr id="231" name="Google Shape;231;p38"/>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32" name="Google Shape;232;p38"/>
          <p:cNvPicPr preferRelativeResize="0"/>
          <p:nvPr/>
        </p:nvPicPr>
        <p:blipFill rotWithShape="1">
          <a:blip r:embed="rId3">
            <a:alphaModFix/>
          </a:blip>
          <a:srcRect b="44512" l="0" r="0" t="0"/>
          <a:stretch/>
        </p:blipFill>
        <p:spPr>
          <a:xfrm>
            <a:off x="2210050" y="3176400"/>
            <a:ext cx="4723901" cy="1967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Calling Functions</a:t>
            </a:r>
            <a:endParaRPr/>
          </a:p>
        </p:txBody>
      </p:sp>
      <p:sp>
        <p:nvSpPr>
          <p:cNvPr id="238" name="Google Shape;238;p39"/>
          <p:cNvSpPr txBox="1"/>
          <p:nvPr>
            <p:ph idx="1" type="body"/>
          </p:nvPr>
        </p:nvSpPr>
        <p:spPr>
          <a:xfrm>
            <a:off x="311700" y="1228675"/>
            <a:ext cx="8520600" cy="3642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
              <a:t>Call by value</a:t>
            </a:r>
            <a:endParaRPr/>
          </a:p>
          <a:p>
            <a:pPr indent="-334327" lvl="0" marL="457200" rtl="0" algn="l">
              <a:spcBef>
                <a:spcPts val="1200"/>
              </a:spcBef>
              <a:spcAft>
                <a:spcPts val="0"/>
              </a:spcAft>
              <a:buSzPct val="100000"/>
              <a:buChar char="●"/>
            </a:pPr>
            <a:r>
              <a:rPr lang="en"/>
              <a:t>Copy of argument passed to function</a:t>
            </a:r>
            <a:endParaRPr/>
          </a:p>
          <a:p>
            <a:pPr indent="-334327" lvl="0" marL="457200" rtl="0" algn="l">
              <a:spcBef>
                <a:spcPts val="0"/>
              </a:spcBef>
              <a:spcAft>
                <a:spcPts val="0"/>
              </a:spcAft>
              <a:buSzPct val="100000"/>
              <a:buChar char="●"/>
            </a:pPr>
            <a:r>
              <a:rPr lang="en"/>
              <a:t>Changes in function do not </a:t>
            </a:r>
            <a:r>
              <a:rPr lang="en"/>
              <a:t>affect</a:t>
            </a:r>
            <a:r>
              <a:rPr lang="en"/>
              <a:t> original</a:t>
            </a:r>
            <a:endParaRPr/>
          </a:p>
          <a:p>
            <a:pPr indent="-334327" lvl="0" marL="457200" rtl="0" algn="l">
              <a:spcBef>
                <a:spcPts val="0"/>
              </a:spcBef>
              <a:spcAft>
                <a:spcPts val="0"/>
              </a:spcAft>
              <a:buSzPct val="100000"/>
              <a:buChar char="●"/>
            </a:pPr>
            <a:r>
              <a:rPr lang="en"/>
              <a:t>Use when function does not need to modify argument</a:t>
            </a:r>
            <a:endParaRPr/>
          </a:p>
          <a:p>
            <a:pPr indent="-334327" lvl="0" marL="457200" rtl="0" algn="l">
              <a:spcBef>
                <a:spcPts val="0"/>
              </a:spcBef>
              <a:spcAft>
                <a:spcPts val="0"/>
              </a:spcAft>
              <a:buSzPct val="100000"/>
              <a:buChar char="●"/>
            </a:pPr>
            <a:r>
              <a:rPr lang="en"/>
              <a:t>Avoids accidental changes</a:t>
            </a:r>
            <a:endParaRPr/>
          </a:p>
          <a:p>
            <a:pPr indent="0" lvl="0" marL="457200" rtl="0" algn="l">
              <a:spcBef>
                <a:spcPts val="1200"/>
              </a:spcBef>
              <a:spcAft>
                <a:spcPts val="0"/>
              </a:spcAft>
              <a:buNone/>
            </a:pPr>
            <a:r>
              <a:rPr lang="en">
                <a:solidFill>
                  <a:srgbClr val="A61C00"/>
                </a:solidFill>
              </a:rPr>
              <a:t>All the examples mentioned before are using call by value.</a:t>
            </a:r>
            <a:endParaRPr>
              <a:solidFill>
                <a:srgbClr val="A61C00"/>
              </a:solidFill>
            </a:endParaRPr>
          </a:p>
          <a:p>
            <a:pPr indent="0" lvl="0" marL="0" rtl="0" algn="l">
              <a:spcBef>
                <a:spcPts val="1200"/>
              </a:spcBef>
              <a:spcAft>
                <a:spcPts val="0"/>
              </a:spcAft>
              <a:buClr>
                <a:schemeClr val="dk1"/>
              </a:buClr>
              <a:buSzPct val="61111"/>
              <a:buFont typeface="Arial"/>
              <a:buNone/>
            </a:pPr>
            <a:r>
              <a:rPr lang="en"/>
              <a:t>Call by reference (</a:t>
            </a:r>
            <a:r>
              <a:rPr lang="en">
                <a:solidFill>
                  <a:srgbClr val="6AA84F"/>
                </a:solidFill>
              </a:rPr>
              <a:t>We will study later with Pointers</a:t>
            </a:r>
            <a:r>
              <a:rPr lang="en"/>
              <a:t>)</a:t>
            </a:r>
            <a:endParaRPr/>
          </a:p>
          <a:p>
            <a:pPr indent="-334327" lvl="0" marL="457200" rtl="0" algn="l">
              <a:spcBef>
                <a:spcPts val="1200"/>
              </a:spcBef>
              <a:spcAft>
                <a:spcPts val="0"/>
              </a:spcAft>
              <a:buSzPct val="100000"/>
              <a:buChar char="●"/>
            </a:pPr>
            <a:r>
              <a:rPr lang="en"/>
              <a:t>Passes original argument</a:t>
            </a:r>
            <a:endParaRPr/>
          </a:p>
          <a:p>
            <a:pPr indent="-334327" lvl="0" marL="457200" rtl="0" algn="l">
              <a:spcBef>
                <a:spcPts val="0"/>
              </a:spcBef>
              <a:spcAft>
                <a:spcPts val="0"/>
              </a:spcAft>
              <a:buSzPct val="100000"/>
              <a:buChar char="●"/>
            </a:pPr>
            <a:r>
              <a:rPr lang="en"/>
              <a:t>Changes in function effect original</a:t>
            </a:r>
            <a:endParaRPr/>
          </a:p>
          <a:p>
            <a:pPr indent="-334327" lvl="0" marL="457200" rtl="0" algn="l">
              <a:spcBef>
                <a:spcPts val="0"/>
              </a:spcBef>
              <a:spcAft>
                <a:spcPts val="0"/>
              </a:spcAft>
              <a:buSzPct val="100000"/>
              <a:buChar char="●"/>
            </a:pPr>
            <a:r>
              <a:rPr lang="en"/>
              <a:t>Only used with trusted functions</a:t>
            </a:r>
            <a:endParaRPr/>
          </a:p>
        </p:txBody>
      </p:sp>
      <p:pic>
        <p:nvPicPr>
          <p:cNvPr id="239" name="Google Shape;239;p39"/>
          <p:cNvPicPr preferRelativeResize="0"/>
          <p:nvPr/>
        </p:nvPicPr>
        <p:blipFill>
          <a:blip r:embed="rId3">
            <a:alphaModFix/>
          </a:blip>
          <a:stretch>
            <a:fillRect/>
          </a:stretch>
        </p:blipFill>
        <p:spPr>
          <a:xfrm>
            <a:off x="4936225" y="64775"/>
            <a:ext cx="4033401" cy="1632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 By Reference</a:t>
            </a:r>
            <a:endParaRPr/>
          </a:p>
        </p:txBody>
      </p:sp>
      <p:sp>
        <p:nvSpPr>
          <p:cNvPr id="245" name="Google Shape;245;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3100">
                <a:solidFill>
                  <a:srgbClr val="9900FF"/>
                </a:solidFill>
              </a:rPr>
              <a:t>void </a:t>
            </a:r>
            <a:r>
              <a:rPr lang="en" sz="3100">
                <a:solidFill>
                  <a:srgbClr val="6D9EEB"/>
                </a:solidFill>
              </a:rPr>
              <a:t>function</a:t>
            </a:r>
            <a:r>
              <a:rPr lang="en" sz="3100">
                <a:solidFill>
                  <a:schemeClr val="dk1"/>
                </a:solidFill>
              </a:rPr>
              <a:t>(</a:t>
            </a:r>
            <a:r>
              <a:rPr lang="en" sz="3100">
                <a:solidFill>
                  <a:schemeClr val="lt1"/>
                </a:solidFill>
              </a:rPr>
              <a:t> </a:t>
            </a:r>
            <a:r>
              <a:rPr lang="en" sz="3100">
                <a:solidFill>
                  <a:srgbClr val="FFE599"/>
                </a:solidFill>
              </a:rPr>
              <a:t>int</a:t>
            </a:r>
            <a:r>
              <a:rPr lang="en" sz="3100">
                <a:solidFill>
                  <a:schemeClr val="lt1"/>
                </a:solidFill>
              </a:rPr>
              <a:t> </a:t>
            </a:r>
            <a:r>
              <a:rPr lang="en" sz="3100">
                <a:solidFill>
                  <a:srgbClr val="E06666"/>
                </a:solidFill>
              </a:rPr>
              <a:t>*p</a:t>
            </a:r>
            <a:r>
              <a:rPr lang="en" sz="3100">
                <a:solidFill>
                  <a:schemeClr val="dk1"/>
                </a:solidFill>
              </a:rPr>
              <a:t>);</a:t>
            </a:r>
            <a:endParaRPr sz="3100">
              <a:solidFill>
                <a:schemeClr val="dk1"/>
              </a:solidFill>
            </a:endParaRPr>
          </a:p>
          <a:p>
            <a:pPr indent="0" lvl="0" marL="0" rtl="0" algn="l">
              <a:spcBef>
                <a:spcPts val="0"/>
              </a:spcBef>
              <a:spcAft>
                <a:spcPts val="0"/>
              </a:spcAft>
              <a:buNone/>
            </a:pPr>
            <a:r>
              <a:t/>
            </a:r>
            <a:endParaRPr sz="3100">
              <a:solidFill>
                <a:schemeClr val="dk1"/>
              </a:solidFill>
            </a:endParaRPr>
          </a:p>
          <a:p>
            <a:pPr indent="0" lvl="0" marL="0" rtl="0" algn="l">
              <a:spcBef>
                <a:spcPts val="0"/>
              </a:spcBef>
              <a:spcAft>
                <a:spcPts val="0"/>
              </a:spcAft>
              <a:buNone/>
            </a:pPr>
            <a:r>
              <a:rPr lang="en" sz="3100">
                <a:solidFill>
                  <a:schemeClr val="dk1"/>
                </a:solidFill>
              </a:rPr>
              <a:t>int *p,num=6;</a:t>
            </a:r>
            <a:endParaRPr sz="3100">
              <a:solidFill>
                <a:schemeClr val="dk1"/>
              </a:solidFill>
            </a:endParaRPr>
          </a:p>
          <a:p>
            <a:pPr indent="0" lvl="0" marL="0" rtl="0" algn="l">
              <a:spcBef>
                <a:spcPts val="0"/>
              </a:spcBef>
              <a:spcAft>
                <a:spcPts val="0"/>
              </a:spcAft>
              <a:buClr>
                <a:schemeClr val="dk1"/>
              </a:buClr>
              <a:buSzPts val="1100"/>
              <a:buFont typeface="Arial"/>
              <a:buNone/>
            </a:pPr>
            <a:r>
              <a:rPr lang="en" sz="3100">
                <a:solidFill>
                  <a:schemeClr val="dk1"/>
                </a:solidFill>
              </a:rPr>
              <a:t>p = &amp;num;</a:t>
            </a:r>
            <a:endParaRPr sz="3100">
              <a:solidFill>
                <a:schemeClr val="dk1"/>
              </a:solidFill>
            </a:endParaRPr>
          </a:p>
          <a:p>
            <a:pPr indent="0" lvl="0" marL="0" rtl="0" algn="l">
              <a:spcBef>
                <a:spcPts val="0"/>
              </a:spcBef>
              <a:spcAft>
                <a:spcPts val="0"/>
              </a:spcAft>
              <a:buClr>
                <a:schemeClr val="dk1"/>
              </a:buClr>
              <a:buSzPts val="1100"/>
              <a:buFont typeface="Arial"/>
              <a:buNone/>
            </a:pPr>
            <a:r>
              <a:rPr lang="en" sz="3100">
                <a:solidFill>
                  <a:srgbClr val="6D9EEB"/>
                </a:solidFill>
              </a:rPr>
              <a:t>function</a:t>
            </a:r>
            <a:r>
              <a:rPr lang="en" sz="3100">
                <a:solidFill>
                  <a:schemeClr val="dk1"/>
                </a:solidFill>
              </a:rPr>
              <a:t>( p );</a:t>
            </a:r>
            <a:endParaRPr/>
          </a:p>
        </p:txBody>
      </p:sp>
      <p:pic>
        <p:nvPicPr>
          <p:cNvPr id="246" name="Google Shape;246;p40"/>
          <p:cNvPicPr preferRelativeResize="0"/>
          <p:nvPr/>
        </p:nvPicPr>
        <p:blipFill>
          <a:blip r:embed="rId3">
            <a:alphaModFix/>
          </a:blip>
          <a:stretch>
            <a:fillRect/>
          </a:stretch>
        </p:blipFill>
        <p:spPr>
          <a:xfrm>
            <a:off x="4305125" y="2205325"/>
            <a:ext cx="4714276" cy="185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41"/>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D9EEB"/>
                </a:solidFill>
                <a:highlight>
                  <a:schemeClr val="dk1"/>
                </a:highlight>
              </a:rPr>
              <a:t>cube</a:t>
            </a:r>
            <a:r>
              <a:rPr lang="en" sz="6250">
                <a:solidFill>
                  <a:srgbClr val="D3D3D3"/>
                </a:solidFill>
                <a:highlight>
                  <a:schemeClr val="dk1"/>
                </a:highlight>
              </a:rPr>
              <a:t>(int *a); </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num=4, *p;</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FFD966"/>
                </a:solidFill>
                <a:highlight>
                  <a:schemeClr val="dk1"/>
                </a:highlight>
              </a:rPr>
              <a:t>p=&amp;num;</a:t>
            </a:r>
            <a:endParaRPr sz="6250">
              <a:solidFill>
                <a:srgbClr val="FFD966"/>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cube(p); // </a:t>
            </a:r>
            <a:r>
              <a:rPr lang="en" sz="6250">
                <a:solidFill>
                  <a:srgbClr val="E06666"/>
                </a:solidFill>
                <a:highlight>
                  <a:schemeClr val="dk1"/>
                </a:highlight>
              </a:rPr>
              <a:t>cube(&amp;num);	</a:t>
            </a:r>
            <a:r>
              <a:rPr lang="en" sz="6250">
                <a:solidFill>
                  <a:srgbClr val="D3D3D3"/>
                </a:solidFill>
                <a:highlight>
                  <a:schemeClr val="dk1"/>
                </a:highlight>
              </a:rPr>
              <a:t>		</a:t>
            </a:r>
            <a:endParaRPr sz="6250">
              <a:solidFill>
                <a:schemeClr val="lt1"/>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num</a:t>
            </a:r>
            <a:r>
              <a:rPr lang="en" sz="6250">
                <a:solidFill>
                  <a:srgbClr val="D3D3D3"/>
                </a:solidFill>
                <a:highlight>
                  <a:schemeClr val="dk1"/>
                </a:highlight>
              </a:rPr>
              <a:t>);</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D9EEB"/>
                </a:solidFill>
                <a:highlight>
                  <a:schemeClr val="dk1"/>
                </a:highlight>
              </a:rPr>
              <a:t>cube</a:t>
            </a:r>
            <a:r>
              <a:rPr lang="en" sz="6250">
                <a:solidFill>
                  <a:srgbClr val="D3D3D3"/>
                </a:solidFill>
                <a:highlight>
                  <a:schemeClr val="dk1"/>
                </a:highlight>
              </a:rPr>
              <a:t>(int *a)	 // </a:t>
            </a:r>
            <a:r>
              <a:rPr lang="en" sz="6250">
                <a:solidFill>
                  <a:srgbClr val="FFE599"/>
                </a:solidFill>
                <a:highlight>
                  <a:schemeClr val="dk1"/>
                </a:highlight>
              </a:rPr>
              <a:t>a is an alias or nickname of p	</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 (*a) * (*a) *(*a);</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72" name="Google Shape;72;p15"/>
          <p:cNvSpPr txBox="1"/>
          <p:nvPr>
            <p:ph idx="1" type="body"/>
          </p:nvPr>
        </p:nvSpPr>
        <p:spPr>
          <a:xfrm>
            <a:off x="437950" y="1024675"/>
            <a:ext cx="8181300" cy="35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a:t>
            </a:r>
            <a:endParaRPr sz="3100">
              <a:solidFill>
                <a:schemeClr val="dk1"/>
              </a:solidFill>
            </a:endParaRPr>
          </a:p>
          <a:p>
            <a:pPr indent="0" lvl="0" marL="0" rtl="0" algn="l">
              <a:spcBef>
                <a:spcPts val="1200"/>
              </a:spcBef>
              <a:spcAft>
                <a:spcPts val="0"/>
              </a:spcAft>
              <a:buNone/>
            </a:pPr>
            <a:r>
              <a:t/>
            </a:r>
            <a:endParaRPr sz="3100">
              <a:solidFill>
                <a:schemeClr val="dk1"/>
              </a:solidFill>
            </a:endParaRPr>
          </a:p>
          <a:p>
            <a:pPr indent="0" lvl="0" marL="0" rtl="0" algn="l">
              <a:lnSpc>
                <a:spcPct val="100000"/>
              </a:lnSpc>
              <a:spcBef>
                <a:spcPts val="1200"/>
              </a:spcBef>
              <a:spcAft>
                <a:spcPts val="0"/>
              </a:spcAft>
              <a:buNone/>
            </a:pPr>
            <a:r>
              <a:rPr lang="en" sz="2280">
                <a:solidFill>
                  <a:schemeClr val="dk1"/>
                </a:solidFill>
              </a:rPr>
              <a:t>Name 		 = x</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Value 	 = 10</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Address  = Any memory location </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1955">
                <a:solidFill>
                  <a:schemeClr val="dk1"/>
                </a:solidFill>
              </a:rPr>
              <a:t>You can access that memory location using </a:t>
            </a:r>
            <a:r>
              <a:rPr b="1" lang="en" sz="4220">
                <a:solidFill>
                  <a:srgbClr val="1155CC"/>
                </a:solidFill>
              </a:rPr>
              <a:t>&amp;</a:t>
            </a:r>
            <a:r>
              <a:rPr lang="en" sz="1955">
                <a:solidFill>
                  <a:schemeClr val="dk1"/>
                </a:solidFill>
              </a:rPr>
              <a:t> operator.</a:t>
            </a:r>
            <a:endParaRPr sz="3580">
              <a:solidFill>
                <a:schemeClr val="dk1"/>
              </a:solidFill>
            </a:endParaRPr>
          </a:p>
        </p:txBody>
      </p:sp>
      <p:pic>
        <p:nvPicPr>
          <p:cNvPr id="73" name="Google Shape;73;p15"/>
          <p:cNvPicPr preferRelativeResize="0"/>
          <p:nvPr/>
        </p:nvPicPr>
        <p:blipFill>
          <a:blip r:embed="rId3">
            <a:alphaModFix/>
          </a:blip>
          <a:stretch>
            <a:fillRect/>
          </a:stretch>
        </p:blipFill>
        <p:spPr>
          <a:xfrm>
            <a:off x="3616525" y="551350"/>
            <a:ext cx="5002725" cy="211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Returning A Pointer</a:t>
            </a:r>
            <a:endParaRPr/>
          </a:p>
        </p:txBody>
      </p:sp>
      <p:sp>
        <p:nvSpPr>
          <p:cNvPr id="258" name="Google Shape;258;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3100">
                <a:solidFill>
                  <a:srgbClr val="9900FF"/>
                </a:solidFill>
              </a:rPr>
              <a:t>int</a:t>
            </a:r>
            <a:r>
              <a:rPr lang="en" sz="3100">
                <a:solidFill>
                  <a:srgbClr val="9900FF"/>
                </a:solidFill>
              </a:rPr>
              <a:t> *</a:t>
            </a:r>
            <a:r>
              <a:rPr lang="en" sz="3100">
                <a:solidFill>
                  <a:srgbClr val="6D9EEB"/>
                </a:solidFill>
              </a:rPr>
              <a:t>function</a:t>
            </a:r>
            <a:r>
              <a:rPr lang="en" sz="3100">
                <a:solidFill>
                  <a:schemeClr val="dk1"/>
                </a:solidFill>
              </a:rPr>
              <a:t>();</a:t>
            </a:r>
            <a:endParaRPr sz="3100">
              <a:solidFill>
                <a:schemeClr val="dk1"/>
              </a:solidFill>
            </a:endParaRPr>
          </a:p>
          <a:p>
            <a:pPr indent="0" lvl="0" marL="0" rtl="0" algn="l">
              <a:spcBef>
                <a:spcPts val="0"/>
              </a:spcBef>
              <a:spcAft>
                <a:spcPts val="0"/>
              </a:spcAft>
              <a:buNone/>
            </a:pPr>
            <a:r>
              <a:t/>
            </a:r>
            <a:endParaRPr sz="3100">
              <a:solidFill>
                <a:schemeClr val="dk1"/>
              </a:solidFill>
            </a:endParaRPr>
          </a:p>
          <a:p>
            <a:pPr indent="0" lvl="0" marL="0" rtl="0" algn="l">
              <a:spcBef>
                <a:spcPts val="0"/>
              </a:spcBef>
              <a:spcAft>
                <a:spcPts val="0"/>
              </a:spcAft>
              <a:buNone/>
            </a:pPr>
            <a:r>
              <a:rPr lang="en" sz="3100">
                <a:solidFill>
                  <a:schemeClr val="dk1"/>
                </a:solidFill>
              </a:rPr>
              <a:t>int *ptr;</a:t>
            </a:r>
            <a:endParaRPr sz="3100">
              <a:solidFill>
                <a:schemeClr val="dk1"/>
              </a:solidFill>
            </a:endParaRPr>
          </a:p>
          <a:p>
            <a:pPr indent="0" lvl="0" marL="0" rtl="0" algn="l">
              <a:spcBef>
                <a:spcPts val="0"/>
              </a:spcBef>
              <a:spcAft>
                <a:spcPts val="0"/>
              </a:spcAft>
              <a:buNone/>
            </a:pPr>
            <a:r>
              <a:rPr lang="en" sz="3100">
                <a:solidFill>
                  <a:srgbClr val="6D9EEB"/>
                </a:solidFill>
              </a:rPr>
              <a:t>ptr=</a:t>
            </a:r>
            <a:r>
              <a:rPr lang="en" sz="3100">
                <a:solidFill>
                  <a:srgbClr val="6D9EEB"/>
                </a:solidFill>
              </a:rPr>
              <a:t>function</a:t>
            </a:r>
            <a:r>
              <a:rPr lang="en" sz="3100">
                <a:solidFill>
                  <a:schemeClr val="dk1"/>
                </a:solidFill>
              </a:rPr>
              <a:t>();</a:t>
            </a:r>
            <a:endParaRPr sz="3100">
              <a:solidFill>
                <a:schemeClr val="dk1"/>
              </a:solidFill>
            </a:endParaRPr>
          </a:p>
          <a:p>
            <a:pPr indent="0" lvl="0" marL="0" rtl="0" algn="l">
              <a:spcBef>
                <a:spcPts val="0"/>
              </a:spcBef>
              <a:spcAft>
                <a:spcPts val="0"/>
              </a:spcAft>
              <a:buNone/>
            </a:pPr>
            <a:r>
              <a:t/>
            </a:r>
            <a:endParaRPr sz="3100">
              <a:solidFill>
                <a:schemeClr val="dk1"/>
              </a:solidFill>
            </a:endParaRPr>
          </a:p>
          <a:p>
            <a:pPr indent="0" lvl="0" marL="0" rtl="0" algn="l">
              <a:spcBef>
                <a:spcPts val="0"/>
              </a:spcBef>
              <a:spcAft>
                <a:spcPts val="0"/>
              </a:spcAft>
              <a:buClr>
                <a:schemeClr val="dk1"/>
              </a:buClr>
              <a:buSzPts val="1100"/>
              <a:buFont typeface="Arial"/>
              <a:buNone/>
            </a:pPr>
            <a:r>
              <a:rPr lang="en" sz="1397">
                <a:solidFill>
                  <a:srgbClr val="FF0000"/>
                </a:solidFill>
              </a:rPr>
              <a:t>Never return a pointer to local variable from a function. </a:t>
            </a:r>
            <a:endParaRPr sz="1397">
              <a:solidFill>
                <a:srgbClr val="FF0000"/>
              </a:solidFill>
            </a:endParaRPr>
          </a:p>
          <a:p>
            <a:pPr indent="0" lvl="0" marL="0" rtl="0" algn="l">
              <a:spcBef>
                <a:spcPts val="0"/>
              </a:spcBef>
              <a:spcAft>
                <a:spcPts val="0"/>
              </a:spcAft>
              <a:buNone/>
            </a:pPr>
            <a:r>
              <a:rPr lang="en" sz="838">
                <a:solidFill>
                  <a:schemeClr val="dk1"/>
                </a:solidFill>
              </a:rPr>
              <a:t>Local variable exists only inside the function and as soon as function ends the variable cease to exists. Even though the address returned by the function is assigned to ptr inside main(), the variable to which ptr points is no longer available. On dereference the ptr you will get some garbage value.</a:t>
            </a:r>
            <a:endParaRPr sz="3100">
              <a:solidFill>
                <a:schemeClr val="dk1"/>
              </a:solidFill>
            </a:endParaRPr>
          </a:p>
        </p:txBody>
      </p:sp>
      <p:pic>
        <p:nvPicPr>
          <p:cNvPr id="259" name="Google Shape;259;p42"/>
          <p:cNvPicPr preferRelativeResize="0"/>
          <p:nvPr/>
        </p:nvPicPr>
        <p:blipFill>
          <a:blip r:embed="rId3">
            <a:alphaModFix/>
          </a:blip>
          <a:stretch>
            <a:fillRect/>
          </a:stretch>
        </p:blipFill>
        <p:spPr>
          <a:xfrm>
            <a:off x="6050300" y="292850"/>
            <a:ext cx="2886075" cy="2725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Returning A Pointer</a:t>
            </a:r>
            <a:endParaRPr/>
          </a:p>
        </p:txBody>
      </p:sp>
      <p:sp>
        <p:nvSpPr>
          <p:cNvPr id="265" name="Google Shape;265;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1"/>
                </a:solidFill>
              </a:rPr>
              <a:t>Static variables have a property of preserving their value even after they are out of their scope!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Static variables help local variables to exist even when the function ends.</a:t>
            </a:r>
            <a:endParaRPr sz="16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highlight>
                  <a:srgbClr val="F4CCCC"/>
                </a:highlight>
              </a:rPr>
              <a:t>There is an always ocean of knowledge which depends how deep you want to dive.</a:t>
            </a:r>
            <a:endParaRPr sz="1300">
              <a:solidFill>
                <a:schemeClr val="dk1"/>
              </a:solidFill>
              <a:highlight>
                <a:srgbClr val="F4CCCC"/>
              </a:highlight>
            </a:endParaRPr>
          </a:p>
          <a:p>
            <a:pPr indent="0" lvl="0" marL="0" rtl="0" algn="l">
              <a:spcBef>
                <a:spcPts val="0"/>
              </a:spcBef>
              <a:spcAft>
                <a:spcPts val="0"/>
              </a:spcAft>
              <a:buNone/>
            </a:pPr>
            <a:r>
              <a:rPr lang="en" sz="1300">
                <a:solidFill>
                  <a:schemeClr val="dk1"/>
                </a:solidFill>
                <a:highlight>
                  <a:srgbClr val="F4CCCC"/>
                </a:highlight>
              </a:rPr>
              <a:t>https://www.geeksforgeeks.org/static-variables-in-c/</a:t>
            </a:r>
            <a:endParaRPr sz="1300">
              <a:solidFill>
                <a:schemeClr val="dk1"/>
              </a:solidFill>
              <a:highlight>
                <a:srgbClr val="F4CCCC"/>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1" name="Google Shape;271;p44"/>
          <p:cNvSpPr txBox="1"/>
          <p:nvPr>
            <p:ph idx="1" type="body"/>
          </p:nvPr>
        </p:nvSpPr>
        <p:spPr>
          <a:xfrm>
            <a:off x="311700" y="222750"/>
            <a:ext cx="8520600" cy="4698000"/>
          </a:xfrm>
          <a:prstGeom prst="rect">
            <a:avLst/>
          </a:prstGeom>
          <a:solidFill>
            <a:schemeClr val="dk1"/>
          </a:solidFill>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 </a:t>
            </a:r>
            <a:r>
              <a:rPr lang="en" sz="6250">
                <a:solidFill>
                  <a:srgbClr val="6D9EEB"/>
                </a:solidFill>
                <a:highlight>
                  <a:schemeClr val="dk1"/>
                </a:highlight>
              </a:rPr>
              <a:t>cube</a:t>
            </a:r>
            <a:r>
              <a:rPr lang="en" sz="6250">
                <a:solidFill>
                  <a:srgbClr val="D3D3D3"/>
                </a:solidFill>
                <a:highlight>
                  <a:schemeClr val="dk1"/>
                </a:highlight>
              </a:rPr>
              <a:t>(int a); </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num=4, *p;</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FFD966"/>
                </a:solidFill>
                <a:highlight>
                  <a:schemeClr val="dk1"/>
                </a:highlight>
              </a:rPr>
              <a:t>p= </a:t>
            </a:r>
            <a:r>
              <a:rPr lang="en" sz="6250">
                <a:solidFill>
                  <a:srgbClr val="D3D3D3"/>
                </a:solidFill>
                <a:highlight>
                  <a:schemeClr val="dk1"/>
                </a:highlight>
              </a:rPr>
              <a:t>cube(num); </a:t>
            </a:r>
            <a:r>
              <a:rPr lang="en" sz="6250">
                <a:solidFill>
                  <a:srgbClr val="E06666"/>
                </a:solidFill>
                <a:highlight>
                  <a:schemeClr val="dk1"/>
                </a:highlight>
              </a:rPr>
              <a:t>	</a:t>
            </a:r>
            <a:r>
              <a:rPr lang="en" sz="6250">
                <a:solidFill>
                  <a:srgbClr val="D3D3D3"/>
                </a:solidFill>
                <a:highlight>
                  <a:schemeClr val="dk1"/>
                </a:highlight>
              </a:rPr>
              <a:t>		</a:t>
            </a:r>
            <a:endParaRPr sz="6250">
              <a:solidFill>
                <a:schemeClr val="lt1"/>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*p);</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a:t>
            </a:r>
            <a:r>
              <a:rPr lang="en" sz="6250">
                <a:solidFill>
                  <a:srgbClr val="C678DD"/>
                </a:solidFill>
                <a:highlight>
                  <a:schemeClr val="dk1"/>
                </a:highlight>
              </a:rPr>
              <a:t>nt *</a:t>
            </a:r>
            <a:r>
              <a:rPr lang="en" sz="6250">
                <a:solidFill>
                  <a:srgbClr val="D3D3D3"/>
                </a:solidFill>
                <a:highlight>
                  <a:schemeClr val="dk1"/>
                </a:highlight>
              </a:rPr>
              <a:t> </a:t>
            </a:r>
            <a:r>
              <a:rPr lang="en" sz="6250">
                <a:solidFill>
                  <a:srgbClr val="6D9EEB"/>
                </a:solidFill>
                <a:highlight>
                  <a:schemeClr val="dk1"/>
                </a:highlight>
              </a:rPr>
              <a:t>cube</a:t>
            </a:r>
            <a:r>
              <a:rPr lang="en" sz="6250">
                <a:solidFill>
                  <a:srgbClr val="D3D3D3"/>
                </a:solidFill>
                <a:highlight>
                  <a:schemeClr val="dk1"/>
                </a:highlight>
              </a:rPr>
              <a:t>(int a)	</a:t>
            </a:r>
            <a:r>
              <a:rPr lang="en" sz="6250">
                <a:solidFill>
                  <a:srgbClr val="FFE599"/>
                </a:solidFill>
                <a:highlight>
                  <a:schemeClr val="dk1"/>
                </a:highlight>
              </a:rPr>
              <a:t>	</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3D3D3"/>
                </a:solidFill>
                <a:highlight>
                  <a:schemeClr val="dk1"/>
                </a:highlight>
              </a:rPr>
              <a:t> static int x=0;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x</a:t>
            </a:r>
            <a:r>
              <a:rPr lang="en" sz="6250">
                <a:solidFill>
                  <a:srgbClr val="D3D3D3"/>
                </a:solidFill>
                <a:highlight>
                  <a:schemeClr val="dk1"/>
                </a:highlight>
              </a:rPr>
              <a:t>= a*a*a;</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&amp;x</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Passing Arrays By Reference</a:t>
            </a:r>
            <a:endParaRPr/>
          </a:p>
        </p:txBody>
      </p:sp>
      <p:sp>
        <p:nvSpPr>
          <p:cNvPr id="277" name="Google Shape;277;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Array name is already a pointer, so passing an array name is itself passing by reference.</a:t>
            </a:r>
            <a:endParaRPr>
              <a:solidFill>
                <a:schemeClr val="dk1"/>
              </a:solidFill>
            </a:endParaRPr>
          </a:p>
          <a:p>
            <a:pPr indent="0" lvl="0" marL="0" rtl="0" algn="l">
              <a:spcBef>
                <a:spcPts val="1200"/>
              </a:spcBef>
              <a:spcAft>
                <a:spcPts val="0"/>
              </a:spcAft>
              <a:buNone/>
            </a:pPr>
            <a:r>
              <a:rPr lang="en">
                <a:solidFill>
                  <a:schemeClr val="dk1"/>
                </a:solidFill>
              </a:rPr>
              <a:t>That means, if you update array element in function, it also changes in main.</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278" name="Google Shape;278;p45"/>
          <p:cNvPicPr preferRelativeResize="0"/>
          <p:nvPr/>
        </p:nvPicPr>
        <p:blipFill>
          <a:blip r:embed="rId3">
            <a:alphaModFix/>
          </a:blip>
          <a:stretch>
            <a:fillRect/>
          </a:stretch>
        </p:blipFill>
        <p:spPr>
          <a:xfrm>
            <a:off x="4371100" y="2884425"/>
            <a:ext cx="3809626" cy="1825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46"/>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(float arr</a:t>
            </a:r>
            <a:r>
              <a:rPr lang="en" sz="6250">
                <a:solidFill>
                  <a:srgbClr val="D3D3D3"/>
                </a:solidFill>
                <a:highlight>
                  <a:schemeClr val="dk1"/>
                </a:highlight>
              </a:rPr>
              <a:t>[]</a:t>
            </a:r>
            <a:r>
              <a:rPr lang="en" sz="6250">
                <a:solidFill>
                  <a:srgbClr val="D3D3D3"/>
                </a:solidFill>
                <a:highlight>
                  <a:schemeClr val="dk1"/>
                </a:highlight>
              </a:rPr>
              <a:t>, int size)	;</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float</a:t>
            </a:r>
            <a:r>
              <a:rPr lang="en" sz="6250">
                <a:solidFill>
                  <a:srgbClr val="D3D3D3"/>
                </a:solidFill>
                <a:highlight>
                  <a:schemeClr val="dk1"/>
                </a:highlight>
              </a:rPr>
              <a:t> array[5]={1.5, 2.3,4.5,6.7,1.3};</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(array, 5);</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i&lt;5;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%f</a:t>
            </a:r>
            <a:r>
              <a:rPr lang="en" sz="6250">
                <a:solidFill>
                  <a:srgbClr val="D3D3D3"/>
                </a:solidFill>
                <a:highlight>
                  <a:schemeClr val="dk1"/>
                </a:highlight>
              </a:rPr>
              <a:t>", </a:t>
            </a:r>
            <a:r>
              <a:rPr lang="en" sz="6250">
                <a:solidFill>
                  <a:srgbClr val="6AA84F"/>
                </a:solidFill>
                <a:highlight>
                  <a:schemeClr val="dk1"/>
                </a:highlight>
              </a:rPr>
              <a:t>array[i]</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(float arr[], int size)		</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i&lt;size;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arr[i]=arr[i]+5;</a:t>
            </a:r>
            <a:endParaRPr sz="6250">
              <a:solidFill>
                <a:srgbClr val="DD7E6B"/>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pic>
        <p:nvPicPr>
          <p:cNvPr id="285" name="Google Shape;285;p46"/>
          <p:cNvPicPr preferRelativeResize="0"/>
          <p:nvPr/>
        </p:nvPicPr>
        <p:blipFill>
          <a:blip r:embed="rId3">
            <a:alphaModFix/>
          </a:blip>
          <a:stretch>
            <a:fillRect/>
          </a:stretch>
        </p:blipFill>
        <p:spPr>
          <a:xfrm>
            <a:off x="5942607" y="467550"/>
            <a:ext cx="2156500" cy="1933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1" name="Google Shape;291;p47"/>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(float *p, int size)	;</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float</a:t>
            </a:r>
            <a:r>
              <a:rPr lang="en" sz="6250">
                <a:solidFill>
                  <a:srgbClr val="D3D3D3"/>
                </a:solidFill>
                <a:highlight>
                  <a:schemeClr val="dk1"/>
                </a:highlight>
              </a:rPr>
              <a:t> array[5]={1.5, 2.3,4.5,6.7,1.3};</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(array, 5);</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i&lt;5;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%f</a:t>
            </a:r>
            <a:r>
              <a:rPr lang="en" sz="6250">
                <a:solidFill>
                  <a:srgbClr val="D3D3D3"/>
                </a:solidFill>
                <a:highlight>
                  <a:schemeClr val="dk1"/>
                </a:highlight>
              </a:rPr>
              <a:t>", </a:t>
            </a:r>
            <a:r>
              <a:rPr lang="en" sz="6250">
                <a:solidFill>
                  <a:srgbClr val="6AA84F"/>
                </a:solidFill>
                <a:highlight>
                  <a:schemeClr val="dk1"/>
                </a:highlight>
              </a:rPr>
              <a:t>array[i]</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a:t>
            </a:r>
            <a:r>
              <a:rPr lang="en" sz="6250">
                <a:solidFill>
                  <a:srgbClr val="6D9EEB"/>
                </a:solidFill>
                <a:highlight>
                  <a:schemeClr val="dk1"/>
                </a:highlight>
              </a:rPr>
              <a:t>array_add</a:t>
            </a:r>
            <a:r>
              <a:rPr lang="en" sz="6250">
                <a:solidFill>
                  <a:srgbClr val="D3D3D3"/>
                </a:solidFill>
                <a:highlight>
                  <a:schemeClr val="dk1"/>
                </a:highlight>
              </a:rPr>
              <a:t>(float *p, int size)		</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i&lt;size;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p[i]=p[i]+5; // *p=*p+5; p++;</a:t>
            </a:r>
            <a:endParaRPr sz="6250">
              <a:solidFill>
                <a:srgbClr val="DD7E6B"/>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pic>
        <p:nvPicPr>
          <p:cNvPr id="292" name="Google Shape;292;p47"/>
          <p:cNvPicPr preferRelativeResize="0"/>
          <p:nvPr/>
        </p:nvPicPr>
        <p:blipFill>
          <a:blip r:embed="rId3">
            <a:alphaModFix/>
          </a:blip>
          <a:stretch>
            <a:fillRect/>
          </a:stretch>
        </p:blipFill>
        <p:spPr>
          <a:xfrm>
            <a:off x="5942607" y="467550"/>
            <a:ext cx="2156500" cy="193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Returning</a:t>
            </a:r>
            <a:r>
              <a:rPr lang="en"/>
              <a:t> Array Using Pointers</a:t>
            </a:r>
            <a:endParaRPr/>
          </a:p>
        </p:txBody>
      </p:sp>
      <p:sp>
        <p:nvSpPr>
          <p:cNvPr id="298" name="Google Shape;298;p4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We can return array by returning the address of array first element i.e. array name.</a:t>
            </a:r>
            <a:endParaRPr>
              <a:solidFill>
                <a:schemeClr val="dk1"/>
              </a:solidFill>
            </a:endParaRPr>
          </a:p>
          <a:p>
            <a:pPr indent="0" lvl="0" marL="0" rtl="0" algn="l">
              <a:spcBef>
                <a:spcPts val="1200"/>
              </a:spcBef>
              <a:spcAft>
                <a:spcPts val="0"/>
              </a:spcAft>
              <a:buNone/>
            </a:pPr>
            <a:r>
              <a:rPr lang="en">
                <a:solidFill>
                  <a:schemeClr val="dk1"/>
                </a:solidFill>
              </a:rPr>
              <a:t>Your array should be static.</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4" name="Google Shape;304;p49"/>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 </a:t>
            </a:r>
            <a:r>
              <a:rPr lang="en" sz="6250">
                <a:solidFill>
                  <a:srgbClr val="D3D3D3"/>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(int size);</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*p,i;</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D3D3D3"/>
                </a:solidFill>
                <a:highlight>
                  <a:schemeClr val="dk1"/>
                </a:highlight>
              </a:rPr>
              <a:t>p=</a:t>
            </a:r>
            <a:r>
              <a:rPr lang="en" sz="6250">
                <a:solidFill>
                  <a:srgbClr val="6D9EEB"/>
                </a:solidFill>
                <a:highlight>
                  <a:schemeClr val="dk1"/>
                </a:highlight>
              </a:rPr>
              <a:t>initialize_array</a:t>
            </a:r>
            <a:r>
              <a:rPr lang="en" sz="6250">
                <a:solidFill>
                  <a:srgbClr val="D3D3D3"/>
                </a:solidFill>
                <a:highlight>
                  <a:schemeClr val="dk1"/>
                </a:highlight>
              </a:rPr>
              <a:t>(5);</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i&lt;5;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("\n</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*p++</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 </a:t>
            </a:r>
            <a:r>
              <a:rPr lang="en" sz="6250">
                <a:solidFill>
                  <a:srgbClr val="D3D3D3"/>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(int size)		</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static int</a:t>
            </a:r>
            <a:r>
              <a:rPr lang="en" sz="6250">
                <a:solidFill>
                  <a:srgbClr val="D3D3D3"/>
                </a:solidFill>
                <a:highlight>
                  <a:schemeClr val="dk1"/>
                </a:highlight>
              </a:rPr>
              <a:t> arr[10];</a:t>
            </a:r>
            <a:endParaRPr sz="6250">
              <a:solidFill>
                <a:srgbClr val="D3D3D3"/>
              </a:solidFill>
              <a:highlight>
                <a:schemeClr val="dk1"/>
              </a:highlight>
            </a:endParaRPr>
          </a:p>
          <a:p>
            <a:pPr indent="0" lvl="0" marL="457200" rtl="0" algn="l">
              <a:spcBef>
                <a:spcPts val="0"/>
              </a:spcBef>
              <a:spcAft>
                <a:spcPts val="0"/>
              </a:spcAft>
              <a:buClr>
                <a:schemeClr val="dk1"/>
              </a:buClr>
              <a:buSzPts val="275"/>
              <a:buFont typeface="Arial"/>
              <a:buNone/>
            </a:pPr>
            <a:r>
              <a:rPr lang="en" sz="6250">
                <a:solidFill>
                  <a:srgbClr val="9900FF"/>
                </a:solidFill>
                <a:highlight>
                  <a:schemeClr val="dk1"/>
                </a:highlight>
              </a:rPr>
              <a:t> 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i&lt;size;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arr[i]=i;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arr</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pic>
        <p:nvPicPr>
          <p:cNvPr id="305" name="Google Shape;305;p49"/>
          <p:cNvPicPr preferRelativeResize="0"/>
          <p:nvPr/>
        </p:nvPicPr>
        <p:blipFill>
          <a:blip r:embed="rId3">
            <a:alphaModFix/>
          </a:blip>
          <a:stretch>
            <a:fillRect/>
          </a:stretch>
        </p:blipFill>
        <p:spPr>
          <a:xfrm>
            <a:off x="6177275" y="292850"/>
            <a:ext cx="1345604" cy="194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Passing A 2d array To Function</a:t>
            </a:r>
            <a:endParaRPr/>
          </a:p>
        </p:txBody>
      </p:sp>
      <p:sp>
        <p:nvSpPr>
          <p:cNvPr id="311" name="Google Shape;311;p50"/>
          <p:cNvSpPr txBox="1"/>
          <p:nvPr>
            <p:ph idx="1" type="body"/>
          </p:nvPr>
        </p:nvSpPr>
        <p:spPr>
          <a:xfrm>
            <a:off x="311700" y="1228675"/>
            <a:ext cx="4791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two-dimensional array is treated as an array of arrays.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That is, when we access the array using only one subscript, we get a pointer to the corresponding row.</a:t>
            </a:r>
            <a:endParaRPr>
              <a:solidFill>
                <a:schemeClr val="dk1"/>
              </a:solidFill>
            </a:endParaRPr>
          </a:p>
        </p:txBody>
      </p:sp>
      <p:pic>
        <p:nvPicPr>
          <p:cNvPr id="312" name="Google Shape;312;p50"/>
          <p:cNvPicPr preferRelativeResize="0"/>
          <p:nvPr/>
        </p:nvPicPr>
        <p:blipFill>
          <a:blip r:embed="rId3">
            <a:alphaModFix/>
          </a:blip>
          <a:stretch>
            <a:fillRect/>
          </a:stretch>
        </p:blipFill>
        <p:spPr>
          <a:xfrm>
            <a:off x="5281925" y="1228675"/>
            <a:ext cx="3401475" cy="2608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8" name="Google Shape;318;p51"/>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void</a:t>
            </a:r>
            <a:r>
              <a:rPr lang="en" sz="6250">
                <a:solidFill>
                  <a:srgbClr val="C678DD"/>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(int m, int n,int(*arr)[n]);</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m=5, n=5,i,j;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9900FF"/>
                </a:solidFill>
                <a:highlight>
                  <a:schemeClr val="dk1"/>
                </a:highlight>
              </a:rPr>
              <a:t>   int</a:t>
            </a:r>
            <a:r>
              <a:rPr lang="en" sz="6250">
                <a:solidFill>
                  <a:srgbClr val="D3D3D3"/>
                </a:solidFill>
                <a:highlight>
                  <a:schemeClr val="dk1"/>
                </a:highlight>
              </a:rPr>
              <a:t> arr[m][n];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(m, n, arr);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%d </a:t>
            </a:r>
            <a:r>
              <a:rPr lang="en" sz="6250">
                <a:solidFill>
                  <a:srgbClr val="D3D3D3"/>
                </a:solidFill>
                <a:highlight>
                  <a:schemeClr val="dk1"/>
                </a:highlight>
              </a:rPr>
              <a:t>", </a:t>
            </a:r>
            <a:r>
              <a:rPr lang="en" sz="6250">
                <a:solidFill>
                  <a:srgbClr val="6AA84F"/>
                </a:solidFill>
                <a:highlight>
                  <a:schemeClr val="dk1"/>
                </a:highlight>
              </a:rPr>
              <a:t>*(*(arr + i) + j)</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void </a:t>
            </a:r>
            <a:r>
              <a:rPr lang="en" sz="6250">
                <a:solidFill>
                  <a:srgbClr val="6D9EEB"/>
                </a:solidFill>
                <a:highlight>
                  <a:schemeClr val="dk1"/>
                </a:highlight>
              </a:rPr>
              <a:t>initialize_array</a:t>
            </a:r>
            <a:r>
              <a:rPr lang="en" sz="6250">
                <a:solidFill>
                  <a:srgbClr val="D3D3D3"/>
                </a:solidFill>
                <a:highlight>
                  <a:schemeClr val="dk1"/>
                </a:highlight>
              </a:rPr>
              <a:t>(int m, int n,int(*arr)[n])</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 int</a:t>
            </a:r>
            <a:r>
              <a:rPr lang="en" sz="6250">
                <a:solidFill>
                  <a:srgbClr val="D3D3D3"/>
                </a:solidFill>
                <a:highlight>
                  <a:schemeClr val="dk1"/>
                </a:highlight>
              </a:rPr>
              <a:t> i,j;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*(*(arr + i) + j) = i + 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pic>
        <p:nvPicPr>
          <p:cNvPr id="319" name="Google Shape;319;p51"/>
          <p:cNvPicPr preferRelativeResize="0"/>
          <p:nvPr/>
        </p:nvPicPr>
        <p:blipFill>
          <a:blip r:embed="rId3">
            <a:alphaModFix/>
          </a:blip>
          <a:stretch>
            <a:fillRect/>
          </a:stretch>
        </p:blipFill>
        <p:spPr>
          <a:xfrm>
            <a:off x="6798464" y="379189"/>
            <a:ext cx="1833925" cy="17936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627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79" name="Google Shape;79;p16"/>
          <p:cNvSpPr txBox="1"/>
          <p:nvPr>
            <p:ph idx="1" type="body"/>
          </p:nvPr>
        </p:nvSpPr>
        <p:spPr>
          <a:xfrm>
            <a:off x="437950" y="1152475"/>
            <a:ext cx="82617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35">
                <a:solidFill>
                  <a:schemeClr val="dk1"/>
                </a:solidFill>
              </a:rPr>
              <a:t>Like houses, each variable has a unique address that gets larger as you move along the street or through memory.</a:t>
            </a:r>
            <a:endParaRPr sz="1135">
              <a:solidFill>
                <a:schemeClr val="dk1"/>
              </a:solidFill>
            </a:endParaRPr>
          </a:p>
          <a:p>
            <a:pPr indent="0" lvl="0" marL="0" rtl="0" algn="l">
              <a:spcBef>
                <a:spcPts val="1200"/>
              </a:spcBef>
              <a:spcAft>
                <a:spcPts val="0"/>
              </a:spcAft>
              <a:buNone/>
            </a:pPr>
            <a:r>
              <a:rPr lang="en" sz="1135">
                <a:solidFill>
                  <a:schemeClr val="dk1"/>
                </a:solidFill>
              </a:rPr>
              <a:t>The contents of a variable, like the occupants of a house, can change over time, but the address of a variable, like the address of a house, is fixed and does not change (unless the house is picked up by a tornado and carried over a rainbow, which almost never happens)</a:t>
            </a:r>
            <a:r>
              <a:rPr lang="en" sz="1135">
                <a:solidFill>
                  <a:schemeClr val="dk1"/>
                </a:solidFill>
              </a:rPr>
              <a:t>.</a:t>
            </a:r>
            <a:endParaRPr sz="1135">
              <a:solidFill>
                <a:schemeClr val="dk1"/>
              </a:solidFill>
            </a:endParaRPr>
          </a:p>
          <a:p>
            <a:pPr indent="0" lvl="0" marL="0" rtl="0" algn="l">
              <a:lnSpc>
                <a:spcPct val="100000"/>
              </a:lnSpc>
              <a:spcBef>
                <a:spcPts val="120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t/>
            </a:r>
            <a:endParaRPr sz="3580">
              <a:solidFill>
                <a:schemeClr val="dk1"/>
              </a:solidFill>
            </a:endParaRPr>
          </a:p>
        </p:txBody>
      </p:sp>
      <p:pic>
        <p:nvPicPr>
          <p:cNvPr id="80" name="Google Shape;80;p16"/>
          <p:cNvPicPr preferRelativeResize="0"/>
          <p:nvPr/>
        </p:nvPicPr>
        <p:blipFill>
          <a:blip r:embed="rId3">
            <a:alphaModFix/>
          </a:blip>
          <a:stretch>
            <a:fillRect/>
          </a:stretch>
        </p:blipFill>
        <p:spPr>
          <a:xfrm>
            <a:off x="437950" y="2596850"/>
            <a:ext cx="3412225" cy="2374325"/>
          </a:xfrm>
          <a:prstGeom prst="rect">
            <a:avLst/>
          </a:prstGeom>
          <a:noFill/>
          <a:ln>
            <a:noFill/>
          </a:ln>
        </p:spPr>
      </p:pic>
      <p:pic>
        <p:nvPicPr>
          <p:cNvPr id="81" name="Google Shape;81;p16"/>
          <p:cNvPicPr preferRelativeResize="0"/>
          <p:nvPr/>
        </p:nvPicPr>
        <p:blipFill>
          <a:blip r:embed="rId4">
            <a:alphaModFix/>
          </a:blip>
          <a:stretch>
            <a:fillRect/>
          </a:stretch>
        </p:blipFill>
        <p:spPr>
          <a:xfrm>
            <a:off x="4012750" y="2491382"/>
            <a:ext cx="4899899" cy="24797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ctrTitle"/>
          </p:nvPr>
        </p:nvSpPr>
        <p:spPr>
          <a:xfrm>
            <a:off x="311700" y="141000"/>
            <a:ext cx="8520600" cy="348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Dynamic Memory Allocation</a:t>
            </a:r>
            <a:endParaRPr/>
          </a:p>
        </p:txBody>
      </p:sp>
      <p:sp>
        <p:nvSpPr>
          <p:cNvPr id="325" name="Google Shape;325;p5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Vs Dynamic Memory Allocation</a:t>
            </a:r>
            <a:endParaRPr/>
          </a:p>
        </p:txBody>
      </p:sp>
      <p:sp>
        <p:nvSpPr>
          <p:cNvPr id="331" name="Google Shape;331;p53"/>
          <p:cNvSpPr txBox="1"/>
          <p:nvPr>
            <p:ph idx="1" type="body"/>
          </p:nvPr>
        </p:nvSpPr>
        <p:spPr>
          <a:xfrm>
            <a:off x="311700" y="1228675"/>
            <a:ext cx="51393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a:solidFill>
                  <a:schemeClr val="dk1"/>
                </a:solidFill>
              </a:rPr>
              <a:t>Programmers can dynamically allocate storage space while the program is running, but cannot create new variable names "on the fly".</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For this reason, dynamic allocation requires two criteria:</a:t>
            </a:r>
            <a:endParaRPr>
              <a:solidFill>
                <a:schemeClr val="dk1"/>
              </a:solidFill>
            </a:endParaRPr>
          </a:p>
          <a:p>
            <a:pPr indent="-293211" lvl="0" marL="457200" rtl="0" algn="l">
              <a:spcBef>
                <a:spcPts val="1200"/>
              </a:spcBef>
              <a:spcAft>
                <a:spcPts val="0"/>
              </a:spcAft>
              <a:buClr>
                <a:schemeClr val="dk1"/>
              </a:buClr>
              <a:buSzPct val="61111"/>
              <a:buFont typeface="Arial"/>
              <a:buChar char="●"/>
            </a:pPr>
            <a:r>
              <a:rPr lang="en">
                <a:solidFill>
                  <a:schemeClr val="dk1"/>
                </a:solidFill>
              </a:rPr>
              <a:t>Creating the dynamic space in memory</a:t>
            </a:r>
            <a:endParaRPr>
              <a:solidFill>
                <a:schemeClr val="dk1"/>
              </a:solidFill>
            </a:endParaRPr>
          </a:p>
          <a:p>
            <a:pPr indent="-293211" lvl="0" marL="457200" rtl="0" algn="l">
              <a:spcBef>
                <a:spcPts val="0"/>
              </a:spcBef>
              <a:spcAft>
                <a:spcPts val="0"/>
              </a:spcAft>
              <a:buClr>
                <a:schemeClr val="dk1"/>
              </a:buClr>
              <a:buSzPct val="61111"/>
              <a:buFont typeface="Arial"/>
              <a:buChar char="●"/>
            </a:pPr>
            <a:r>
              <a:rPr lang="en">
                <a:solidFill>
                  <a:schemeClr val="dk1"/>
                </a:solidFill>
              </a:rPr>
              <a:t>Storing its address in a pointer (so that space can be accessed)</a:t>
            </a:r>
            <a:endParaRPr>
              <a:solidFill>
                <a:schemeClr val="dk1"/>
              </a:solidFill>
            </a:endParaRPr>
          </a:p>
          <a:p>
            <a:pPr indent="0" lvl="0" marL="0" rtl="0" algn="l">
              <a:spcBef>
                <a:spcPts val="1200"/>
              </a:spcBef>
              <a:spcAft>
                <a:spcPts val="1200"/>
              </a:spcAft>
              <a:buNone/>
            </a:pPr>
            <a:r>
              <a:t/>
            </a:r>
            <a:endParaRPr/>
          </a:p>
        </p:txBody>
      </p:sp>
      <p:pic>
        <p:nvPicPr>
          <p:cNvPr id="332" name="Google Shape;332;p53"/>
          <p:cNvPicPr preferRelativeResize="0"/>
          <p:nvPr/>
        </p:nvPicPr>
        <p:blipFill>
          <a:blip r:embed="rId3">
            <a:alphaModFix/>
          </a:blip>
          <a:stretch>
            <a:fillRect/>
          </a:stretch>
        </p:blipFill>
        <p:spPr>
          <a:xfrm>
            <a:off x="5549813" y="1228675"/>
            <a:ext cx="3648075" cy="249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Dynamic Memory Allocation</a:t>
            </a:r>
            <a:endParaRPr/>
          </a:p>
        </p:txBody>
      </p:sp>
      <p:sp>
        <p:nvSpPr>
          <p:cNvPr id="338" name="Google Shape;338;p5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To allocate memory dynamically, </a:t>
            </a:r>
            <a:r>
              <a:rPr lang="en" sz="1500">
                <a:solidFill>
                  <a:schemeClr val="dk1"/>
                </a:solidFill>
              </a:rPr>
              <a:t>&lt;stdlib.h&gt; has following functions</a:t>
            </a:r>
            <a:r>
              <a:rPr lang="en" sz="1500">
                <a:solidFill>
                  <a:schemeClr val="dk1"/>
                </a:solidFill>
              </a:rPr>
              <a:t>:</a:t>
            </a:r>
            <a:endParaRPr sz="15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rgbClr val="CFE2F3"/>
                </a:highlight>
              </a:rPr>
              <a:t>malloc()</a:t>
            </a:r>
            <a:endParaRPr>
              <a:solidFill>
                <a:schemeClr val="dk1"/>
              </a:solidFill>
              <a:highlight>
                <a:srgbClr val="CFE2F3"/>
              </a:highlight>
            </a:endParaRPr>
          </a:p>
          <a:p>
            <a:pPr indent="-342900" lvl="0" marL="457200" rtl="0" algn="l">
              <a:spcBef>
                <a:spcPts val="0"/>
              </a:spcBef>
              <a:spcAft>
                <a:spcPts val="0"/>
              </a:spcAft>
              <a:buClr>
                <a:schemeClr val="dk1"/>
              </a:buClr>
              <a:buSzPts val="1800"/>
              <a:buChar char="●"/>
            </a:pPr>
            <a:r>
              <a:rPr lang="en">
                <a:solidFill>
                  <a:schemeClr val="dk1"/>
                </a:solidFill>
                <a:highlight>
                  <a:srgbClr val="D9EAD3"/>
                </a:highlight>
              </a:rPr>
              <a:t>calloc()</a:t>
            </a:r>
            <a:endParaRPr>
              <a:solidFill>
                <a:schemeClr val="dk1"/>
              </a:solidFill>
              <a:highlight>
                <a:srgbClr val="D9EAD3"/>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2CC"/>
                </a:highlight>
              </a:rPr>
              <a:t>realloc()</a:t>
            </a:r>
            <a:endParaRPr>
              <a:solidFill>
                <a:schemeClr val="dk1"/>
              </a:solidFill>
              <a:highlight>
                <a:srgbClr val="FFF2CC"/>
              </a:highlight>
            </a:endParaRPr>
          </a:p>
          <a:p>
            <a:pPr indent="-342900" lvl="0" marL="457200" rtl="0" algn="l">
              <a:spcBef>
                <a:spcPts val="0"/>
              </a:spcBef>
              <a:spcAft>
                <a:spcPts val="0"/>
              </a:spcAft>
              <a:buClr>
                <a:schemeClr val="dk1"/>
              </a:buClr>
              <a:buSzPts val="1800"/>
              <a:buChar char="●"/>
            </a:pPr>
            <a:r>
              <a:rPr lang="en">
                <a:solidFill>
                  <a:schemeClr val="dk1"/>
                </a:solidFill>
                <a:highlight>
                  <a:srgbClr val="F4CCCC"/>
                </a:highlight>
              </a:rPr>
              <a:t>free()</a:t>
            </a:r>
            <a:endParaRPr>
              <a:solidFill>
                <a:schemeClr val="dk1"/>
              </a:solidFill>
              <a:highlight>
                <a:srgbClr val="F4CCCC"/>
              </a:highlight>
            </a:endParaRPr>
          </a:p>
        </p:txBody>
      </p:sp>
      <p:pic>
        <p:nvPicPr>
          <p:cNvPr id="339" name="Google Shape;339;p54"/>
          <p:cNvPicPr preferRelativeResize="0"/>
          <p:nvPr/>
        </p:nvPicPr>
        <p:blipFill>
          <a:blip r:embed="rId3">
            <a:alphaModFix/>
          </a:blip>
          <a:stretch>
            <a:fillRect/>
          </a:stretch>
        </p:blipFill>
        <p:spPr>
          <a:xfrm>
            <a:off x="3521200" y="1728450"/>
            <a:ext cx="3843475" cy="2924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5" name="Google Shape;345;p5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55"/>
          <p:cNvPicPr preferRelativeResize="0"/>
          <p:nvPr/>
        </p:nvPicPr>
        <p:blipFill>
          <a:blip r:embed="rId3">
            <a:alphaModFix/>
          </a:blip>
          <a:stretch>
            <a:fillRect/>
          </a:stretch>
        </p:blipFill>
        <p:spPr>
          <a:xfrm>
            <a:off x="1077774" y="0"/>
            <a:ext cx="6988450"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en" sz="3700">
                <a:solidFill>
                  <a:schemeClr val="dk1"/>
                </a:solidFill>
                <a:highlight>
                  <a:srgbClr val="CFE2F3"/>
                </a:highlight>
                <a:latin typeface="Source Code Pro"/>
                <a:ea typeface="Source Code Pro"/>
                <a:cs typeface="Source Code Pro"/>
                <a:sym typeface="Source Code Pro"/>
              </a:rPr>
              <a:t>C </a:t>
            </a:r>
            <a:r>
              <a:rPr b="0" lang="en" sz="3700">
                <a:solidFill>
                  <a:schemeClr val="dk1"/>
                </a:solidFill>
                <a:highlight>
                  <a:srgbClr val="CFE2F3"/>
                </a:highlight>
                <a:latin typeface="Source Code Pro"/>
                <a:ea typeface="Source Code Pro"/>
                <a:cs typeface="Source Code Pro"/>
                <a:sym typeface="Source Code Pro"/>
              </a:rPr>
              <a:t>malloc()</a:t>
            </a:r>
            <a:endParaRPr sz="6100"/>
          </a:p>
        </p:txBody>
      </p:sp>
      <p:sp>
        <p:nvSpPr>
          <p:cNvPr id="352" name="Google Shape;352;p5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61111"/>
              <a:buFont typeface="Arial"/>
              <a:buNone/>
            </a:pPr>
            <a:r>
              <a:rPr lang="en">
                <a:solidFill>
                  <a:schemeClr val="dk1"/>
                </a:solidFill>
              </a:rPr>
              <a:t>"malloc" stands for memory allocation.</a:t>
            </a:r>
            <a:endParaRPr/>
          </a:p>
          <a:p>
            <a:pPr indent="0" lvl="0" marL="0" rtl="0" algn="l">
              <a:spcBef>
                <a:spcPts val="1200"/>
              </a:spcBef>
              <a:spcAft>
                <a:spcPts val="0"/>
              </a:spcAft>
              <a:buNone/>
            </a:pPr>
            <a:r>
              <a:rPr lang="en">
                <a:solidFill>
                  <a:schemeClr val="dk1"/>
                </a:solidFill>
              </a:rPr>
              <a:t>It reserves a block of memory of the specified number of bytes. And, returns a pointer of void which can be type casted in any form.</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ptr = </a:t>
            </a:r>
            <a:r>
              <a:rPr lang="en">
                <a:solidFill>
                  <a:srgbClr val="38761D"/>
                </a:solidFill>
              </a:rPr>
              <a:t>(castType*)</a:t>
            </a:r>
            <a:r>
              <a:rPr lang="en">
                <a:solidFill>
                  <a:schemeClr val="dk1"/>
                </a:solidFill>
              </a:rPr>
              <a:t> </a:t>
            </a:r>
            <a:r>
              <a:rPr lang="en">
                <a:solidFill>
                  <a:srgbClr val="B45F06"/>
                </a:solidFill>
              </a:rPr>
              <a:t>malloc</a:t>
            </a:r>
            <a:r>
              <a:rPr lang="en">
                <a:solidFill>
                  <a:schemeClr val="dk1"/>
                </a:solidFill>
              </a:rPr>
              <a:t>(</a:t>
            </a:r>
            <a:r>
              <a:rPr lang="en">
                <a:solidFill>
                  <a:srgbClr val="351C75"/>
                </a:solidFill>
              </a:rPr>
              <a:t>size</a:t>
            </a:r>
            <a:r>
              <a:rPr lang="en">
                <a:solidFill>
                  <a:schemeClr val="dk1"/>
                </a:solidFill>
              </a:rPr>
              <a:t>);</a:t>
            </a:r>
            <a:endParaRPr sz="2400">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ptr = </a:t>
            </a:r>
            <a:r>
              <a:rPr lang="en">
                <a:solidFill>
                  <a:srgbClr val="38761D"/>
                </a:solidFill>
              </a:rPr>
              <a:t>(float*)</a:t>
            </a:r>
            <a:r>
              <a:rPr lang="en">
                <a:solidFill>
                  <a:schemeClr val="dk1"/>
                </a:solidFill>
              </a:rPr>
              <a:t> </a:t>
            </a:r>
            <a:r>
              <a:rPr lang="en">
                <a:solidFill>
                  <a:srgbClr val="B45F06"/>
                </a:solidFill>
              </a:rPr>
              <a:t>malloc</a:t>
            </a:r>
            <a:r>
              <a:rPr lang="en">
                <a:solidFill>
                  <a:schemeClr val="dk1"/>
                </a:solidFill>
              </a:rPr>
              <a:t>(</a:t>
            </a:r>
            <a:r>
              <a:rPr lang="en">
                <a:solidFill>
                  <a:srgbClr val="351C75"/>
                </a:solidFill>
              </a:rPr>
              <a:t>100 * sizeof(float)</a:t>
            </a:r>
            <a:r>
              <a:rPr lang="en">
                <a:solidFill>
                  <a:schemeClr val="dk1"/>
                </a:solidFill>
              </a:rPr>
              <a:t>); // 400 bytes reserved</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en" sz="3700">
                <a:solidFill>
                  <a:schemeClr val="dk1"/>
                </a:solidFill>
                <a:highlight>
                  <a:srgbClr val="D9EAD3"/>
                </a:highlight>
                <a:latin typeface="Source Code Pro"/>
                <a:ea typeface="Source Code Pro"/>
                <a:cs typeface="Source Code Pro"/>
                <a:sym typeface="Source Code Pro"/>
              </a:rPr>
              <a:t>C calloc()</a:t>
            </a:r>
            <a:endParaRPr sz="6100">
              <a:highlight>
                <a:srgbClr val="D9EAD3"/>
              </a:highlight>
            </a:endParaRPr>
          </a:p>
        </p:txBody>
      </p:sp>
      <p:sp>
        <p:nvSpPr>
          <p:cNvPr id="358" name="Google Shape;358;p5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"calloc" stands for </a:t>
            </a:r>
            <a:r>
              <a:rPr lang="en">
                <a:solidFill>
                  <a:schemeClr val="dk1"/>
                </a:solidFill>
              </a:rPr>
              <a:t>contiguous</a:t>
            </a:r>
            <a:r>
              <a:rPr lang="en">
                <a:solidFill>
                  <a:schemeClr val="dk1"/>
                </a:solidFill>
              </a:rPr>
              <a:t> allocation.</a:t>
            </a:r>
            <a:endParaRPr/>
          </a:p>
          <a:p>
            <a:pPr indent="0" lvl="0" marL="0" rtl="0" algn="l">
              <a:spcBef>
                <a:spcPts val="1200"/>
              </a:spcBef>
              <a:spcAft>
                <a:spcPts val="0"/>
              </a:spcAft>
              <a:buNone/>
            </a:pPr>
            <a:r>
              <a:rPr lang="en">
                <a:solidFill>
                  <a:schemeClr val="dk1"/>
                </a:solidFill>
              </a:rPr>
              <a:t>It allocates memory and initializes all bits to zero.</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ptr = </a:t>
            </a:r>
            <a:r>
              <a:rPr lang="en">
                <a:solidFill>
                  <a:srgbClr val="38761D"/>
                </a:solidFill>
              </a:rPr>
              <a:t>(castType*)</a:t>
            </a:r>
            <a:r>
              <a:rPr lang="en">
                <a:solidFill>
                  <a:schemeClr val="dk1"/>
                </a:solidFill>
              </a:rPr>
              <a:t> </a:t>
            </a:r>
            <a:r>
              <a:rPr lang="en">
                <a:solidFill>
                  <a:srgbClr val="B45F06"/>
                </a:solidFill>
              </a:rPr>
              <a:t>c</a:t>
            </a:r>
            <a:r>
              <a:rPr lang="en">
                <a:solidFill>
                  <a:srgbClr val="B45F06"/>
                </a:solidFill>
              </a:rPr>
              <a:t>alloc</a:t>
            </a:r>
            <a:r>
              <a:rPr lang="en">
                <a:solidFill>
                  <a:schemeClr val="dk1"/>
                </a:solidFill>
              </a:rPr>
              <a:t>(n, </a:t>
            </a:r>
            <a:r>
              <a:rPr lang="en">
                <a:solidFill>
                  <a:srgbClr val="351C75"/>
                </a:solidFill>
              </a:rPr>
              <a:t>size</a:t>
            </a:r>
            <a:r>
              <a:rPr lang="en">
                <a:solidFill>
                  <a:schemeClr val="dk1"/>
                </a:solidFill>
              </a:rPr>
              <a:t>);</a:t>
            </a:r>
            <a:endParaRPr sz="2400">
              <a:solidFill>
                <a:schemeClr val="dk1"/>
              </a:solidFill>
            </a:endParaRPr>
          </a:p>
          <a:p>
            <a:pPr indent="0" lvl="0" marL="0" rtl="0" algn="l">
              <a:spcBef>
                <a:spcPts val="1200"/>
              </a:spcBef>
              <a:spcAft>
                <a:spcPts val="0"/>
              </a:spcAft>
              <a:buNone/>
            </a:pPr>
            <a:r>
              <a:rPr lang="en">
                <a:solidFill>
                  <a:schemeClr val="dk1"/>
                </a:solidFill>
              </a:rPr>
              <a:t>ptr = </a:t>
            </a:r>
            <a:r>
              <a:rPr lang="en">
                <a:solidFill>
                  <a:srgbClr val="38761D"/>
                </a:solidFill>
              </a:rPr>
              <a:t>(float*)</a:t>
            </a:r>
            <a:r>
              <a:rPr lang="en">
                <a:solidFill>
                  <a:schemeClr val="dk1"/>
                </a:solidFill>
              </a:rPr>
              <a:t> </a:t>
            </a:r>
            <a:r>
              <a:rPr lang="en">
                <a:solidFill>
                  <a:srgbClr val="B45F06"/>
                </a:solidFill>
              </a:rPr>
              <a:t>c</a:t>
            </a:r>
            <a:r>
              <a:rPr lang="en">
                <a:solidFill>
                  <a:srgbClr val="B45F06"/>
                </a:solidFill>
              </a:rPr>
              <a:t>alloc</a:t>
            </a:r>
            <a:r>
              <a:rPr lang="en">
                <a:solidFill>
                  <a:schemeClr val="dk1"/>
                </a:solidFill>
              </a:rPr>
              <a:t>(</a:t>
            </a:r>
            <a:r>
              <a:rPr lang="en">
                <a:solidFill>
                  <a:srgbClr val="351C75"/>
                </a:solidFill>
              </a:rPr>
              <a:t>100 , sizeof(float)</a:t>
            </a:r>
            <a:r>
              <a:rPr lang="en">
                <a:solidFill>
                  <a:schemeClr val="dk1"/>
                </a:solidFill>
              </a:rPr>
              <a:t>); </a:t>
            </a:r>
            <a:endParaRPr>
              <a:solidFill>
                <a:schemeClr val="dk1"/>
              </a:solidFill>
            </a:endParaRPr>
          </a:p>
          <a:p>
            <a:pPr indent="0" lvl="0" marL="0" rtl="0" algn="l">
              <a:spcBef>
                <a:spcPts val="1200"/>
              </a:spcBef>
              <a:spcAft>
                <a:spcPts val="0"/>
              </a:spcAft>
              <a:buNone/>
            </a:pPr>
            <a:r>
              <a:rPr lang="en">
                <a:solidFill>
                  <a:schemeClr val="dk1"/>
                </a:solidFill>
                <a:highlight>
                  <a:srgbClr val="FFF2CC"/>
                </a:highlight>
              </a:rPr>
              <a:t>// 400 consecutive bytes reserved</a:t>
            </a:r>
            <a:endParaRPr>
              <a:solidFill>
                <a:schemeClr val="dk1"/>
              </a:solidFill>
              <a:highlight>
                <a:srgbClr val="FFF2CC"/>
              </a:highlight>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en" sz="3700">
                <a:solidFill>
                  <a:schemeClr val="dk1"/>
                </a:solidFill>
                <a:highlight>
                  <a:srgbClr val="F4CCCC"/>
                </a:highlight>
                <a:latin typeface="Source Code Pro"/>
                <a:ea typeface="Source Code Pro"/>
                <a:cs typeface="Source Code Pro"/>
                <a:sym typeface="Source Code Pro"/>
              </a:rPr>
              <a:t>C free()</a:t>
            </a:r>
            <a:endParaRPr sz="6100">
              <a:highlight>
                <a:srgbClr val="F4CCCC"/>
              </a:highlight>
            </a:endParaRPr>
          </a:p>
        </p:txBody>
      </p:sp>
      <p:sp>
        <p:nvSpPr>
          <p:cNvPr id="364" name="Google Shape;364;p5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Dynamically allocated memory created with either calloc() or malloc() doesn't get freed on their own. </a:t>
            </a:r>
            <a:endParaRPr>
              <a:solidFill>
                <a:schemeClr val="dk1"/>
              </a:solidFill>
            </a:endParaRPr>
          </a:p>
          <a:p>
            <a:pPr indent="0" lvl="0" marL="0" rtl="0" algn="l">
              <a:spcBef>
                <a:spcPts val="1200"/>
              </a:spcBef>
              <a:spcAft>
                <a:spcPts val="0"/>
              </a:spcAft>
              <a:buNone/>
            </a:pPr>
            <a:r>
              <a:rPr lang="en">
                <a:solidFill>
                  <a:schemeClr val="dk1"/>
                </a:solidFill>
              </a:rPr>
              <a:t>You must explicitly use free() to release the space.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rgbClr val="B45F06"/>
                </a:solidFill>
              </a:rPr>
              <a:t>free</a:t>
            </a:r>
            <a:r>
              <a:rPr lang="en">
                <a:solidFill>
                  <a:schemeClr val="dk1"/>
                </a:solidFill>
              </a:rPr>
              <a:t>(</a:t>
            </a:r>
            <a:r>
              <a:rPr lang="en">
                <a:solidFill>
                  <a:srgbClr val="351C75"/>
                </a:solidFill>
              </a:rPr>
              <a:t>ptr</a:t>
            </a:r>
            <a:r>
              <a:rPr lang="en">
                <a:solidFill>
                  <a:schemeClr val="dk1"/>
                </a:solidFill>
              </a:rPr>
              <a:t>);</a:t>
            </a:r>
            <a:endParaRPr sz="2400">
              <a:solidFill>
                <a:schemeClr val="dk1"/>
              </a:solidFill>
            </a:endParaRPr>
          </a:p>
          <a:p>
            <a:pPr indent="0" lvl="0" marL="0" rtl="0" algn="l">
              <a:spcBef>
                <a:spcPts val="1200"/>
              </a:spcBef>
              <a:spcAft>
                <a:spcPts val="0"/>
              </a:spcAft>
              <a:buNone/>
            </a:pPr>
            <a:r>
              <a:t/>
            </a:r>
            <a:endParaRPr>
              <a:solidFill>
                <a:schemeClr val="dk1"/>
              </a:solidFill>
              <a:highlight>
                <a:srgbClr val="FFF2CC"/>
              </a:highlight>
            </a:endParaRPr>
          </a:p>
          <a:p>
            <a:pPr indent="0" lvl="0" marL="0" rtl="0" algn="l">
              <a:spcBef>
                <a:spcPts val="1200"/>
              </a:spcBef>
              <a:spcAft>
                <a:spcPts val="1200"/>
              </a:spcAft>
              <a:buNone/>
            </a:pPr>
            <a:r>
              <a:t/>
            </a:r>
            <a:endParaRPr>
              <a:solidFill>
                <a:schemeClr val="dk1"/>
              </a:solidFill>
            </a:endParaRPr>
          </a:p>
        </p:txBody>
      </p:sp>
      <p:pic>
        <p:nvPicPr>
          <p:cNvPr id="365" name="Google Shape;365;p58"/>
          <p:cNvPicPr preferRelativeResize="0"/>
          <p:nvPr/>
        </p:nvPicPr>
        <p:blipFill rotWithShape="1">
          <a:blip r:embed="rId3">
            <a:alphaModFix/>
          </a:blip>
          <a:srcRect b="60276" l="0" r="0" t="0"/>
          <a:stretch/>
        </p:blipFill>
        <p:spPr>
          <a:xfrm>
            <a:off x="3226625" y="2700949"/>
            <a:ext cx="4420675" cy="1489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1" name="Google Shape;371;p59"/>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&lt;stdlib.h&gt;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n,i, *ptr, sum=0;		</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the number of elements: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&amp;n);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t>
            </a:r>
            <a:r>
              <a:rPr lang="en" sz="6250">
                <a:solidFill>
                  <a:srgbClr val="F4CCCC"/>
                </a:solidFill>
                <a:highlight>
                  <a:schemeClr val="dk1"/>
                </a:highlight>
              </a:rPr>
              <a:t>(int*)</a:t>
            </a:r>
            <a:r>
              <a:rPr lang="en" sz="6250">
                <a:solidFill>
                  <a:srgbClr val="D3D3D3"/>
                </a:solidFill>
                <a:highlight>
                  <a:schemeClr val="dk1"/>
                </a:highlight>
              </a:rPr>
              <a:t> </a:t>
            </a:r>
            <a:r>
              <a:rPr lang="en" sz="6250">
                <a:solidFill>
                  <a:srgbClr val="B45F06"/>
                </a:solidFill>
                <a:highlight>
                  <a:schemeClr val="dk1"/>
                </a:highlight>
              </a:rPr>
              <a:t>malloc</a:t>
            </a:r>
            <a:r>
              <a:rPr lang="en" sz="6250">
                <a:solidFill>
                  <a:srgbClr val="D3D3D3"/>
                </a:solidFill>
                <a:highlight>
                  <a:schemeClr val="dk1"/>
                </a:highlight>
              </a:rPr>
              <a:t>(</a:t>
            </a:r>
            <a:r>
              <a:rPr lang="en" sz="6250">
                <a:solidFill>
                  <a:srgbClr val="8E7CC3"/>
                </a:solidFill>
                <a:highlight>
                  <a:schemeClr val="dk1"/>
                </a:highlight>
              </a:rPr>
              <a:t>n * sizeof(int)</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7450">
                <a:solidFill>
                  <a:srgbClr val="C678DD"/>
                </a:solidFill>
                <a:highlight>
                  <a:schemeClr val="dk1"/>
                </a:highlight>
              </a:rPr>
              <a:t>  </a:t>
            </a:r>
            <a:r>
              <a:rPr lang="en" sz="6250">
                <a:solidFill>
                  <a:srgbClr val="C678DD"/>
                </a:solidFill>
                <a:highlight>
                  <a:schemeClr val="dk1"/>
                </a:highlight>
              </a:rPr>
              <a:t>if</a:t>
            </a:r>
            <a:r>
              <a:rPr lang="en" sz="6250">
                <a:solidFill>
                  <a:srgbClr val="D3D3D3"/>
                </a:solidFill>
                <a:highlight>
                  <a:schemeClr val="dk1"/>
                </a:highlight>
              </a:rPr>
              <a:t>(ptr == </a:t>
            </a:r>
            <a:r>
              <a:rPr lang="en" sz="6250">
                <a:solidFill>
                  <a:srgbClr val="56B6C2"/>
                </a:solidFill>
                <a:highlight>
                  <a:schemeClr val="dk1"/>
                </a:highlight>
              </a:rPr>
              <a:t>NULL</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"Error! Memory not allocated"</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elements: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for</a:t>
            </a:r>
            <a:r>
              <a:rPr lang="en" sz="6250">
                <a:solidFill>
                  <a:srgbClr val="D3D3D3"/>
                </a:solidFill>
                <a:highlight>
                  <a:schemeClr val="dk1"/>
                </a:highlight>
              </a:rPr>
              <a:t>(i = 0; i &lt; n; ++i)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ptr+i);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sum</a:t>
            </a:r>
            <a:r>
              <a:rPr lang="en" sz="6250">
                <a:solidFill>
                  <a:srgbClr val="D3D3D3"/>
                </a:solidFill>
                <a:highlight>
                  <a:schemeClr val="dk1"/>
                </a:highlight>
              </a:rPr>
              <a:t> += </a:t>
            </a:r>
            <a:r>
              <a:rPr lang="en" sz="6250">
                <a:solidFill>
                  <a:srgbClr val="A4C2F4"/>
                </a:solidFill>
                <a:highlight>
                  <a:schemeClr val="dk1"/>
                </a:highlight>
              </a:rPr>
              <a:t>*(ptr + i)</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38761D"/>
                </a:solidFill>
                <a:highlight>
                  <a:schemeClr val="dk1"/>
                </a:highlight>
              </a:rPr>
              <a:t>Sum = %d</a:t>
            </a:r>
            <a:r>
              <a:rPr lang="en" sz="6250">
                <a:solidFill>
                  <a:srgbClr val="D3D3D3"/>
                </a:solidFill>
                <a:highlight>
                  <a:schemeClr val="dk1"/>
                </a:highlight>
              </a:rPr>
              <a:t>", sum);</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5A6BD"/>
                </a:solidFill>
                <a:highlight>
                  <a:schemeClr val="dk1"/>
                </a:highlight>
              </a:rPr>
              <a:t>free(ptr);</a:t>
            </a:r>
            <a:r>
              <a:rPr lang="en" sz="6250">
                <a:solidFill>
                  <a:srgbClr val="D3D3D3"/>
                </a:solidFill>
                <a:highlight>
                  <a:schemeClr val="dk1"/>
                </a:highlight>
              </a:rPr>
              <a:t> // </a:t>
            </a:r>
            <a:r>
              <a:rPr lang="en" sz="6250">
                <a:solidFill>
                  <a:srgbClr val="FFE599"/>
                </a:solidFill>
                <a:highlight>
                  <a:schemeClr val="dk1"/>
                </a:highlight>
              </a:rPr>
              <a:t>deallocating the memory</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  }</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p:txBody>
      </p:sp>
      <p:pic>
        <p:nvPicPr>
          <p:cNvPr id="372" name="Google Shape;372;p59"/>
          <p:cNvPicPr preferRelativeResize="0"/>
          <p:nvPr/>
        </p:nvPicPr>
        <p:blipFill>
          <a:blip r:embed="rId3">
            <a:alphaModFix/>
          </a:blip>
          <a:stretch>
            <a:fillRect/>
          </a:stretch>
        </p:blipFill>
        <p:spPr>
          <a:xfrm>
            <a:off x="6230575" y="241900"/>
            <a:ext cx="2553274" cy="1860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8" name="Google Shape;378;p60"/>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&lt;stdlib.h&gt;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n,i, *ptr, sum=0;		</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the number of elements: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&amp;n);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t>
            </a:r>
            <a:r>
              <a:rPr lang="en" sz="6250">
                <a:solidFill>
                  <a:srgbClr val="F4CCCC"/>
                </a:solidFill>
                <a:highlight>
                  <a:schemeClr val="dk1"/>
                </a:highlight>
              </a:rPr>
              <a:t>(int*)</a:t>
            </a:r>
            <a:r>
              <a:rPr lang="en" sz="6250">
                <a:solidFill>
                  <a:srgbClr val="D3D3D3"/>
                </a:solidFill>
                <a:highlight>
                  <a:schemeClr val="dk1"/>
                </a:highlight>
              </a:rPr>
              <a:t> </a:t>
            </a:r>
            <a:r>
              <a:rPr lang="en" sz="6250">
                <a:solidFill>
                  <a:srgbClr val="B45F06"/>
                </a:solidFill>
                <a:highlight>
                  <a:schemeClr val="dk1"/>
                </a:highlight>
              </a:rPr>
              <a:t>c</a:t>
            </a:r>
            <a:r>
              <a:rPr lang="en" sz="6250">
                <a:solidFill>
                  <a:srgbClr val="B45F06"/>
                </a:solidFill>
                <a:highlight>
                  <a:schemeClr val="dk1"/>
                </a:highlight>
              </a:rPr>
              <a:t>alloc</a:t>
            </a:r>
            <a:r>
              <a:rPr lang="en" sz="6250">
                <a:solidFill>
                  <a:srgbClr val="D3D3D3"/>
                </a:solidFill>
                <a:highlight>
                  <a:schemeClr val="dk1"/>
                </a:highlight>
              </a:rPr>
              <a:t>(</a:t>
            </a:r>
            <a:r>
              <a:rPr lang="en" sz="6250">
                <a:solidFill>
                  <a:srgbClr val="8E7CC3"/>
                </a:solidFill>
                <a:highlight>
                  <a:schemeClr val="dk1"/>
                </a:highlight>
              </a:rPr>
              <a:t>n , sizeof(int)</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7450">
                <a:solidFill>
                  <a:srgbClr val="C678DD"/>
                </a:solidFill>
                <a:highlight>
                  <a:schemeClr val="dk1"/>
                </a:highlight>
              </a:rPr>
              <a:t>  </a:t>
            </a:r>
            <a:r>
              <a:rPr lang="en" sz="6250">
                <a:solidFill>
                  <a:srgbClr val="C678DD"/>
                </a:solidFill>
                <a:highlight>
                  <a:schemeClr val="dk1"/>
                </a:highlight>
              </a:rPr>
              <a:t>if</a:t>
            </a:r>
            <a:r>
              <a:rPr lang="en" sz="6250">
                <a:solidFill>
                  <a:srgbClr val="D3D3D3"/>
                </a:solidFill>
                <a:highlight>
                  <a:schemeClr val="dk1"/>
                </a:highlight>
              </a:rPr>
              <a:t>(ptr == </a:t>
            </a:r>
            <a:r>
              <a:rPr lang="en" sz="6250">
                <a:solidFill>
                  <a:srgbClr val="56B6C2"/>
                </a:solidFill>
                <a:highlight>
                  <a:schemeClr val="dk1"/>
                </a:highlight>
              </a:rPr>
              <a:t>NULL</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"Error! Memory not allocated"</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elements: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for</a:t>
            </a:r>
            <a:r>
              <a:rPr lang="en" sz="6250">
                <a:solidFill>
                  <a:srgbClr val="D3D3D3"/>
                </a:solidFill>
                <a:highlight>
                  <a:schemeClr val="dk1"/>
                </a:highlight>
              </a:rPr>
              <a:t>(i = 0; i &lt; n; ++i)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ptr+i);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sum</a:t>
            </a:r>
            <a:r>
              <a:rPr lang="en" sz="6250">
                <a:solidFill>
                  <a:srgbClr val="D3D3D3"/>
                </a:solidFill>
                <a:highlight>
                  <a:schemeClr val="dk1"/>
                </a:highlight>
              </a:rPr>
              <a:t> += </a:t>
            </a:r>
            <a:r>
              <a:rPr lang="en" sz="6250">
                <a:solidFill>
                  <a:srgbClr val="A4C2F4"/>
                </a:solidFill>
                <a:highlight>
                  <a:schemeClr val="dk1"/>
                </a:highlight>
              </a:rPr>
              <a:t>*(ptr + i)</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38761D"/>
                </a:solidFill>
                <a:highlight>
                  <a:schemeClr val="dk1"/>
                </a:highlight>
              </a:rPr>
              <a:t>Sum = %d</a:t>
            </a:r>
            <a:r>
              <a:rPr lang="en" sz="6250">
                <a:solidFill>
                  <a:srgbClr val="D3D3D3"/>
                </a:solidFill>
                <a:highlight>
                  <a:schemeClr val="dk1"/>
                </a:highlight>
              </a:rPr>
              <a:t>", sum);</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5A6BD"/>
                </a:solidFill>
                <a:highlight>
                  <a:schemeClr val="dk1"/>
                </a:highlight>
              </a:rPr>
              <a:t>free(ptr);</a:t>
            </a:r>
            <a:r>
              <a:rPr lang="en" sz="6250">
                <a:solidFill>
                  <a:srgbClr val="D3D3D3"/>
                </a:solidFill>
                <a:highlight>
                  <a:schemeClr val="dk1"/>
                </a:highlight>
              </a:rPr>
              <a:t> // </a:t>
            </a:r>
            <a:r>
              <a:rPr lang="en" sz="6250">
                <a:solidFill>
                  <a:srgbClr val="FFE599"/>
                </a:solidFill>
                <a:highlight>
                  <a:schemeClr val="dk1"/>
                </a:highlight>
              </a:rPr>
              <a:t>deallocating the memory</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  }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en" sz="3700">
                <a:solidFill>
                  <a:schemeClr val="dk1"/>
                </a:solidFill>
                <a:highlight>
                  <a:srgbClr val="FFF2CC"/>
                </a:highlight>
                <a:latin typeface="Source Code Pro"/>
                <a:ea typeface="Source Code Pro"/>
                <a:cs typeface="Source Code Pro"/>
                <a:sym typeface="Source Code Pro"/>
              </a:rPr>
              <a:t>C realloc()</a:t>
            </a:r>
            <a:endParaRPr sz="6100">
              <a:highlight>
                <a:srgbClr val="FFF2CC"/>
              </a:highlight>
            </a:endParaRPr>
          </a:p>
        </p:txBody>
      </p:sp>
      <p:sp>
        <p:nvSpPr>
          <p:cNvPr id="384" name="Google Shape;384;p6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If the dynamically allocated memory is insufficient or more than required, you can change the size of previously allocated memory using the realloc() function.</a:t>
            </a:r>
            <a:endParaRPr>
              <a:solidFill>
                <a:schemeClr val="dk1"/>
              </a:solidFill>
            </a:endParaRPr>
          </a:p>
          <a:p>
            <a:pPr indent="0" lvl="0" marL="0" rtl="0" algn="l">
              <a:spcBef>
                <a:spcPts val="1200"/>
              </a:spcBef>
              <a:spcAft>
                <a:spcPts val="0"/>
              </a:spcAft>
              <a:buNone/>
            </a:pPr>
            <a:r>
              <a:rPr lang="en">
                <a:solidFill>
                  <a:schemeClr val="dk1"/>
                </a:solidFill>
              </a:rPr>
              <a:t>If enough space doesn’t exist in memory of current block to extend, new block is allocated for the full size of reallocation, then copies the existing data to new block and then frees the old block.</a:t>
            </a:r>
            <a:endParaRPr>
              <a:solidFill>
                <a:schemeClr val="dk1"/>
              </a:solidFill>
            </a:endParaRPr>
          </a:p>
          <a:p>
            <a:pPr indent="0" lvl="0" marL="0" rtl="0" algn="l">
              <a:spcBef>
                <a:spcPts val="1200"/>
              </a:spcBef>
              <a:spcAft>
                <a:spcPts val="0"/>
              </a:spcAft>
              <a:buNone/>
            </a:pPr>
            <a:r>
              <a:rPr lang="en">
                <a:solidFill>
                  <a:schemeClr val="dk1"/>
                </a:solidFill>
              </a:rPr>
              <a:t>ptr = </a:t>
            </a:r>
            <a:r>
              <a:rPr lang="en">
                <a:solidFill>
                  <a:srgbClr val="B45F06"/>
                </a:solidFill>
              </a:rPr>
              <a:t>realloc</a:t>
            </a:r>
            <a:r>
              <a:rPr lang="en">
                <a:solidFill>
                  <a:schemeClr val="dk1"/>
                </a:solidFill>
              </a:rPr>
              <a:t>(</a:t>
            </a:r>
            <a:r>
              <a:rPr lang="en">
                <a:solidFill>
                  <a:srgbClr val="0B5394"/>
                </a:solidFill>
              </a:rPr>
              <a:t>ptr, size</a:t>
            </a:r>
            <a:r>
              <a:rPr lang="en">
                <a:solidFill>
                  <a:schemeClr val="dk1"/>
                </a:solidFill>
              </a:rPr>
              <a:t>);</a:t>
            </a:r>
            <a:endParaRPr sz="2400">
              <a:solidFill>
                <a:schemeClr val="dk1"/>
              </a:solidFill>
            </a:endParaRPr>
          </a:p>
          <a:p>
            <a:pPr indent="0" lvl="0" marL="0" rtl="0" algn="l">
              <a:spcBef>
                <a:spcPts val="1200"/>
              </a:spcBef>
              <a:spcAft>
                <a:spcPts val="0"/>
              </a:spcAft>
              <a:buNone/>
            </a:pPr>
            <a:r>
              <a:t/>
            </a:r>
            <a:endParaRPr>
              <a:solidFill>
                <a:schemeClr val="dk1"/>
              </a:solidFill>
              <a:highlight>
                <a:srgbClr val="FFF2CC"/>
              </a:highlight>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a=0;</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char</a:t>
            </a:r>
            <a:r>
              <a:rPr lang="en" sz="6250">
                <a:solidFill>
                  <a:srgbClr val="D3D3D3"/>
                </a:solidFill>
                <a:highlight>
                  <a:schemeClr val="dk1"/>
                </a:highlight>
              </a:rPr>
              <a:t> b='k';</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double</a:t>
            </a:r>
            <a:r>
              <a:rPr lang="en" sz="6250">
                <a:solidFill>
                  <a:srgbClr val="D3D3D3"/>
                </a:solidFill>
                <a:highlight>
                  <a:schemeClr val="dk1"/>
                </a:highlight>
              </a:rPr>
              <a:t> c=345678666;</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d=4.56;</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values\n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%c\ndouble = %lf\nfloat = %f\n</a:t>
            </a:r>
            <a:r>
              <a:rPr lang="en" sz="6250">
                <a:solidFill>
                  <a:srgbClr val="D3D3D3"/>
                </a:solidFill>
                <a:highlight>
                  <a:schemeClr val="dk1"/>
                </a:highlight>
              </a:rPr>
              <a:t>",a,b,c,d);</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addresses\n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%d\ndouble = %d\nfloat = %d \n</a:t>
            </a:r>
            <a:r>
              <a:rPr lang="en" sz="6250">
                <a:solidFill>
                  <a:srgbClr val="D3D3D3"/>
                </a:solidFill>
                <a:highlight>
                  <a:schemeClr val="dk1"/>
                </a:highlight>
              </a:rPr>
              <a:t>", &amp;a, &amp;b, &amp;c, &amp;d);</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pic>
        <p:nvPicPr>
          <p:cNvPr id="88" name="Google Shape;88;p17"/>
          <p:cNvPicPr preferRelativeResize="0"/>
          <p:nvPr/>
        </p:nvPicPr>
        <p:blipFill>
          <a:blip r:embed="rId3">
            <a:alphaModFix/>
          </a:blip>
          <a:stretch>
            <a:fillRect/>
          </a:stretch>
        </p:blipFill>
        <p:spPr>
          <a:xfrm>
            <a:off x="6288725" y="292849"/>
            <a:ext cx="2323825" cy="215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0" name="Google Shape;390;p62"/>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&lt;stdlib.h&gt;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n1,n2,i, *ptr, sum=0;		</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the size: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&amp;n1);</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t>
            </a:r>
            <a:r>
              <a:rPr lang="en" sz="6250">
                <a:solidFill>
                  <a:srgbClr val="F4CCCC"/>
                </a:solidFill>
                <a:highlight>
                  <a:schemeClr val="dk1"/>
                </a:highlight>
              </a:rPr>
              <a:t>(int*)</a:t>
            </a:r>
            <a:r>
              <a:rPr lang="en" sz="6250">
                <a:solidFill>
                  <a:srgbClr val="D3D3D3"/>
                </a:solidFill>
                <a:highlight>
                  <a:schemeClr val="dk1"/>
                </a:highlight>
              </a:rPr>
              <a:t> </a:t>
            </a:r>
            <a:r>
              <a:rPr lang="en" sz="6250">
                <a:solidFill>
                  <a:srgbClr val="B45F06"/>
                </a:solidFill>
                <a:highlight>
                  <a:schemeClr val="dk1"/>
                </a:highlight>
              </a:rPr>
              <a:t>malloc</a:t>
            </a:r>
            <a:r>
              <a:rPr lang="en" sz="6250">
                <a:solidFill>
                  <a:srgbClr val="D3D3D3"/>
                </a:solidFill>
                <a:highlight>
                  <a:schemeClr val="dk1"/>
                </a:highlight>
              </a:rPr>
              <a:t>(</a:t>
            </a:r>
            <a:r>
              <a:rPr lang="en" sz="6250">
                <a:solidFill>
                  <a:srgbClr val="8E7CC3"/>
                </a:solidFill>
                <a:highlight>
                  <a:schemeClr val="dk1"/>
                </a:highlight>
              </a:rPr>
              <a:t>n1 * sizeof(int)</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Address of previously allocated memory </a:t>
            </a:r>
            <a:r>
              <a:rPr lang="en" sz="6250">
                <a:solidFill>
                  <a:srgbClr val="6AA84F"/>
                </a:solidFill>
                <a:highlight>
                  <a:schemeClr val="dk1"/>
                </a:highlight>
              </a:rPr>
              <a:t>: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for</a:t>
            </a:r>
            <a:r>
              <a:rPr lang="en" sz="6250">
                <a:solidFill>
                  <a:srgbClr val="D3D3D3"/>
                </a:solidFill>
                <a:highlight>
                  <a:schemeClr val="dk1"/>
                </a:highlight>
              </a:rPr>
              <a:t>(i = 0; i &lt; n1; i++)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a:t>
            </a:r>
            <a:r>
              <a:rPr lang="en" sz="6250">
                <a:solidFill>
                  <a:srgbClr val="DD7E6B"/>
                </a:solidFill>
                <a:highlight>
                  <a:schemeClr val="dk1"/>
                </a:highlight>
              </a:rPr>
              <a:t>f</a:t>
            </a:r>
            <a:r>
              <a:rPr lang="en" sz="6250">
                <a:solidFill>
                  <a:srgbClr val="D3D3D3"/>
                </a:solidFill>
                <a:highlight>
                  <a:schemeClr val="dk1"/>
                </a:highlight>
              </a:rPr>
              <a:t>("</a:t>
            </a:r>
            <a:r>
              <a:rPr lang="en" sz="6250">
                <a:solidFill>
                  <a:srgbClr val="6AA84F"/>
                </a:solidFill>
                <a:highlight>
                  <a:schemeClr val="dk1"/>
                </a:highlight>
              </a:rPr>
              <a:t>%d\n</a:t>
            </a:r>
            <a:r>
              <a:rPr lang="en" sz="6250">
                <a:solidFill>
                  <a:srgbClr val="D3D3D3"/>
                </a:solidFill>
                <a:highlight>
                  <a:schemeClr val="dk1"/>
                </a:highlight>
              </a:rPr>
              <a:t>", ptr+i);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the new size: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&amp;n2);</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t>
            </a:r>
            <a:r>
              <a:rPr lang="en" sz="6250">
                <a:solidFill>
                  <a:srgbClr val="B45F06"/>
                </a:solidFill>
                <a:highlight>
                  <a:schemeClr val="dk1"/>
                </a:highlight>
              </a:rPr>
              <a:t>realloc</a:t>
            </a:r>
            <a:r>
              <a:rPr lang="en" sz="6250">
                <a:solidFill>
                  <a:srgbClr val="D3D3D3"/>
                </a:solidFill>
                <a:highlight>
                  <a:schemeClr val="dk1"/>
                </a:highlight>
              </a:rPr>
              <a:t>(ptr, </a:t>
            </a:r>
            <a:r>
              <a:rPr lang="en" sz="6250">
                <a:solidFill>
                  <a:srgbClr val="8E7CC3"/>
                </a:solidFill>
                <a:highlight>
                  <a:schemeClr val="dk1"/>
                </a:highlight>
              </a:rPr>
              <a:t>n2 * sizeof(int)</a:t>
            </a:r>
            <a:r>
              <a:rPr lang="en" sz="6250">
                <a:solidFill>
                  <a:srgbClr val="D3D3D3"/>
                </a:solidFill>
                <a:highlight>
                  <a:schemeClr val="dk1"/>
                </a:highlight>
              </a:rPr>
              <a:t>);// </a:t>
            </a:r>
            <a:r>
              <a:rPr lang="en" sz="6250">
                <a:solidFill>
                  <a:srgbClr val="FFE599"/>
                </a:solidFill>
                <a:highlight>
                  <a:schemeClr val="dk1"/>
                </a:highlight>
              </a:rPr>
              <a:t>reallocating the memory</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Address of newly allocated memory :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FFE599"/>
                </a:solidFill>
                <a:highlight>
                  <a:schemeClr val="dk1"/>
                </a:highlight>
              </a:rPr>
              <a:t>for</a:t>
            </a:r>
            <a:r>
              <a:rPr lang="en" sz="6250">
                <a:solidFill>
                  <a:srgbClr val="D3D3D3"/>
                </a:solidFill>
                <a:highlight>
                  <a:schemeClr val="dk1"/>
                </a:highlight>
              </a:rPr>
              <a:t>(i = 0; i &lt; n2; i++)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%d\n</a:t>
            </a:r>
            <a:r>
              <a:rPr lang="en" sz="6250">
                <a:solidFill>
                  <a:srgbClr val="D3D3D3"/>
                </a:solidFill>
                <a:highlight>
                  <a:schemeClr val="dk1"/>
                </a:highlight>
              </a:rPr>
              <a:t>", ptr+i);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5A6BD"/>
                </a:solidFill>
                <a:highlight>
                  <a:schemeClr val="dk1"/>
                </a:highlight>
              </a:rPr>
              <a:t>free(ptr);</a:t>
            </a:r>
            <a:r>
              <a:rPr lang="en" sz="6250">
                <a:solidFill>
                  <a:srgbClr val="D3D3D3"/>
                </a:solidFill>
                <a:highlight>
                  <a:schemeClr val="dk1"/>
                </a:highlight>
              </a:rPr>
              <a:t> // </a:t>
            </a:r>
            <a:r>
              <a:rPr lang="en" sz="6250">
                <a:solidFill>
                  <a:srgbClr val="FFE599"/>
                </a:solidFill>
                <a:highlight>
                  <a:schemeClr val="dk1"/>
                </a:highlight>
              </a:rPr>
              <a:t>deallocating the memory</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p:txBody>
      </p:sp>
      <p:pic>
        <p:nvPicPr>
          <p:cNvPr id="391" name="Google Shape;391;p62"/>
          <p:cNvPicPr preferRelativeResize="0"/>
          <p:nvPr/>
        </p:nvPicPr>
        <p:blipFill>
          <a:blip r:embed="rId3">
            <a:alphaModFix/>
          </a:blip>
          <a:stretch>
            <a:fillRect/>
          </a:stretch>
        </p:blipFill>
        <p:spPr>
          <a:xfrm>
            <a:off x="5894425" y="292850"/>
            <a:ext cx="2745300" cy="1867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2d Array Using DMA</a:t>
            </a:r>
            <a:endParaRPr/>
          </a:p>
        </p:txBody>
      </p:sp>
      <p:sp>
        <p:nvSpPr>
          <p:cNvPr id="397" name="Google Shape;397;p6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solidFill>
                  <a:srgbClr val="9900FF"/>
                </a:solidFill>
                <a:highlight>
                  <a:schemeClr val="lt1"/>
                </a:highlight>
              </a:rPr>
              <a:t>int</a:t>
            </a:r>
            <a:r>
              <a:rPr lang="en" sz="2250">
                <a:solidFill>
                  <a:srgbClr val="D3D3D3"/>
                </a:solidFill>
                <a:highlight>
                  <a:schemeClr val="lt1"/>
                </a:highlight>
              </a:rPr>
              <a:t> </a:t>
            </a:r>
            <a:r>
              <a:rPr lang="en" sz="2250">
                <a:solidFill>
                  <a:schemeClr val="dk1"/>
                </a:solidFill>
                <a:highlight>
                  <a:schemeClr val="lt1"/>
                </a:highlight>
              </a:rPr>
              <a:t>*arr =</a:t>
            </a:r>
            <a:r>
              <a:rPr lang="en" sz="2250">
                <a:solidFill>
                  <a:srgbClr val="D3D3D3"/>
                </a:solidFill>
                <a:highlight>
                  <a:schemeClr val="lt1"/>
                </a:highlight>
              </a:rPr>
              <a:t> </a:t>
            </a:r>
            <a:r>
              <a:rPr lang="en" sz="2250">
                <a:solidFill>
                  <a:srgbClr val="F4CCCC"/>
                </a:solidFill>
                <a:highlight>
                  <a:schemeClr val="lt1"/>
                </a:highlight>
              </a:rPr>
              <a:t>(int*)</a:t>
            </a:r>
            <a:r>
              <a:rPr lang="en" sz="2250">
                <a:solidFill>
                  <a:srgbClr val="D3D3D3"/>
                </a:solidFill>
                <a:highlight>
                  <a:schemeClr val="lt1"/>
                </a:highlight>
              </a:rPr>
              <a:t> </a:t>
            </a:r>
            <a:r>
              <a:rPr lang="en" sz="2250">
                <a:solidFill>
                  <a:srgbClr val="B45F06"/>
                </a:solidFill>
                <a:highlight>
                  <a:schemeClr val="lt1"/>
                </a:highlight>
              </a:rPr>
              <a:t>malloc</a:t>
            </a:r>
            <a:r>
              <a:rPr lang="en" sz="2250">
                <a:solidFill>
                  <a:schemeClr val="dk1"/>
                </a:solidFill>
                <a:highlight>
                  <a:schemeClr val="lt1"/>
                </a:highlight>
              </a:rPr>
              <a:t>(</a:t>
            </a:r>
            <a:r>
              <a:rPr lang="en" sz="2250">
                <a:solidFill>
                  <a:srgbClr val="8E7CC3"/>
                </a:solidFill>
                <a:highlight>
                  <a:schemeClr val="lt1"/>
                </a:highlight>
              </a:rPr>
              <a:t>m*n * sizeof(int)</a:t>
            </a:r>
            <a:r>
              <a:rPr lang="en" sz="2250">
                <a:solidFill>
                  <a:schemeClr val="dk1"/>
                </a:solidFill>
                <a:highlight>
                  <a:schemeClr val="lt1"/>
                </a:highlight>
              </a:rPr>
              <a:t>);</a:t>
            </a:r>
            <a:endParaRPr sz="2250">
              <a:solidFill>
                <a:schemeClr val="dk1"/>
              </a:solidFill>
              <a:highlight>
                <a:schemeClr val="lt1"/>
              </a:highlight>
            </a:endParaRPr>
          </a:p>
          <a:p>
            <a:pPr indent="0" lvl="0" marL="0" rtl="0" algn="l">
              <a:spcBef>
                <a:spcPts val="0"/>
              </a:spcBef>
              <a:spcAft>
                <a:spcPts val="0"/>
              </a:spcAft>
              <a:buNone/>
            </a:pPr>
            <a:r>
              <a:t/>
            </a:r>
            <a:endParaRPr sz="1250">
              <a:solidFill>
                <a:schemeClr val="dk1"/>
              </a:solidFill>
              <a:highlight>
                <a:schemeClr val="lt1"/>
              </a:highlight>
            </a:endParaRPr>
          </a:p>
          <a:p>
            <a:pPr indent="0" lvl="0" marL="0" rtl="0" algn="l">
              <a:spcBef>
                <a:spcPts val="0"/>
              </a:spcBef>
              <a:spcAft>
                <a:spcPts val="0"/>
              </a:spcAft>
              <a:buNone/>
            </a:pPr>
            <a:r>
              <a:t/>
            </a:r>
            <a:endParaRPr sz="1250">
              <a:solidFill>
                <a:schemeClr val="dk1"/>
              </a:solidFill>
              <a:highlight>
                <a:schemeClr val="lt1"/>
              </a:highlight>
            </a:endParaRPr>
          </a:p>
          <a:p>
            <a:pPr indent="0" lvl="0" marL="0" rtl="0" algn="l">
              <a:spcBef>
                <a:spcPts val="0"/>
              </a:spcBef>
              <a:spcAft>
                <a:spcPts val="0"/>
              </a:spcAft>
              <a:buNone/>
            </a:pPr>
            <a:r>
              <a:t/>
            </a:r>
            <a:endParaRPr sz="1250">
              <a:solidFill>
                <a:schemeClr val="dk1"/>
              </a:solidFill>
              <a:highlight>
                <a:schemeClr val="lt1"/>
              </a:highlight>
            </a:endParaRPr>
          </a:p>
          <a:p>
            <a:pPr indent="0" lvl="0" marL="0" rtl="0" algn="l">
              <a:spcBef>
                <a:spcPts val="0"/>
              </a:spcBef>
              <a:spcAft>
                <a:spcPts val="0"/>
              </a:spcAft>
              <a:buNone/>
            </a:pPr>
            <a:r>
              <a:rPr lang="en" sz="1250">
                <a:solidFill>
                  <a:schemeClr val="dk1"/>
                </a:solidFill>
                <a:highlight>
                  <a:schemeClr val="lt1"/>
                </a:highlight>
              </a:rPr>
              <a:t>To access any element:</a:t>
            </a:r>
            <a:endParaRPr sz="12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sz="2650">
                <a:solidFill>
                  <a:srgbClr val="6AA84F"/>
                </a:solidFill>
                <a:highlight>
                  <a:schemeClr val="lt1"/>
                </a:highlight>
              </a:rPr>
              <a:t>*(arr + i*n + j)</a:t>
            </a:r>
            <a:endParaRPr sz="100">
              <a:solidFill>
                <a:schemeClr val="dk1"/>
              </a:solidFill>
              <a:highlight>
                <a:schemeClr val="lt1"/>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3" name="Google Shape;403;p64"/>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void </a:t>
            </a:r>
            <a:r>
              <a:rPr lang="en" sz="6250">
                <a:solidFill>
                  <a:srgbClr val="6D9EEB"/>
                </a:solidFill>
                <a:highlight>
                  <a:schemeClr val="dk1"/>
                </a:highlight>
              </a:rPr>
              <a:t>initialize_array</a:t>
            </a:r>
            <a:r>
              <a:rPr lang="en" sz="6250">
                <a:solidFill>
                  <a:srgbClr val="D3D3D3"/>
                </a:solidFill>
                <a:highlight>
                  <a:schemeClr val="dk1"/>
                </a:highlight>
              </a:rPr>
              <a:t>(int m, int n,int(*arr)[n]);</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m=5, n=5,i,j;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9900FF"/>
                </a:solidFill>
                <a:highlight>
                  <a:schemeClr val="dk1"/>
                </a:highlight>
              </a:rPr>
              <a:t>   int</a:t>
            </a:r>
            <a:r>
              <a:rPr lang="en" sz="6250">
                <a:solidFill>
                  <a:srgbClr val="D3D3D3"/>
                </a:solidFill>
                <a:highlight>
                  <a:schemeClr val="dk1"/>
                </a:highlight>
              </a:rPr>
              <a:t> arr[m][n];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(m, n, arr);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%d </a:t>
            </a:r>
            <a:r>
              <a:rPr lang="en" sz="6250">
                <a:solidFill>
                  <a:srgbClr val="D3D3D3"/>
                </a:solidFill>
                <a:highlight>
                  <a:schemeClr val="dk1"/>
                </a:highlight>
              </a:rPr>
              <a:t>", </a:t>
            </a:r>
            <a:r>
              <a:rPr lang="en" sz="6250">
                <a:solidFill>
                  <a:srgbClr val="6AA84F"/>
                </a:solidFill>
                <a:highlight>
                  <a:schemeClr val="dk1"/>
                </a:highlight>
              </a:rPr>
              <a:t>*(*(arr + i) + j)</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void </a:t>
            </a:r>
            <a:r>
              <a:rPr lang="en" sz="6250">
                <a:solidFill>
                  <a:srgbClr val="6D9EEB"/>
                </a:solidFill>
                <a:highlight>
                  <a:schemeClr val="dk1"/>
                </a:highlight>
              </a:rPr>
              <a:t>initialize_array</a:t>
            </a:r>
            <a:r>
              <a:rPr lang="en" sz="6250">
                <a:solidFill>
                  <a:srgbClr val="D3D3D3"/>
                </a:solidFill>
                <a:highlight>
                  <a:schemeClr val="dk1"/>
                </a:highlight>
              </a:rPr>
              <a:t>(int m, int n,int(*arr)[n])</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 int</a:t>
            </a:r>
            <a:r>
              <a:rPr lang="en" sz="6250">
                <a:solidFill>
                  <a:srgbClr val="D3D3D3"/>
                </a:solidFill>
                <a:highlight>
                  <a:schemeClr val="dk1"/>
                </a:highlight>
              </a:rPr>
              <a:t> i,j;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*(*(arr + i) + j) = i + j;</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pic>
        <p:nvPicPr>
          <p:cNvPr id="404" name="Google Shape;404;p64"/>
          <p:cNvPicPr preferRelativeResize="0"/>
          <p:nvPr/>
        </p:nvPicPr>
        <p:blipFill>
          <a:blip r:embed="rId3">
            <a:alphaModFix/>
          </a:blip>
          <a:stretch>
            <a:fillRect/>
          </a:stretch>
        </p:blipFill>
        <p:spPr>
          <a:xfrm>
            <a:off x="6798464" y="379189"/>
            <a:ext cx="1833925" cy="17936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0" name="Google Shape;410;p65"/>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61AEEE"/>
                </a:solidFill>
                <a:highlight>
                  <a:schemeClr val="dk1"/>
                </a:highlight>
              </a:rPr>
              <a:t>#include </a:t>
            </a:r>
            <a:r>
              <a:rPr lang="en" sz="6250">
                <a:solidFill>
                  <a:srgbClr val="98C379"/>
                </a:solidFill>
                <a:highlight>
                  <a:schemeClr val="dk1"/>
                </a:highlight>
              </a:rPr>
              <a:t>&lt;stdlib.h&gt;</a:t>
            </a:r>
            <a:endParaRPr sz="6250">
              <a:solidFill>
                <a:srgbClr val="61AEEE"/>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C678DD"/>
                </a:solidFill>
                <a:highlight>
                  <a:schemeClr val="dk1"/>
                </a:highlight>
              </a:rPr>
              <a:t>void </a:t>
            </a:r>
            <a:r>
              <a:rPr lang="en" sz="6250">
                <a:solidFill>
                  <a:srgbClr val="6D9EEB"/>
                </a:solidFill>
                <a:highlight>
                  <a:schemeClr val="dk1"/>
                </a:highlight>
              </a:rPr>
              <a:t>initialize_array</a:t>
            </a:r>
            <a:r>
              <a:rPr lang="en" sz="6250">
                <a:solidFill>
                  <a:srgbClr val="D3D3D3"/>
                </a:solidFill>
                <a:highlight>
                  <a:schemeClr val="dk1"/>
                </a:highlight>
              </a:rPr>
              <a:t>(int m, int n,int *arr)</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9900FF"/>
                </a:solidFill>
                <a:highlight>
                  <a:schemeClr val="dk1"/>
                </a:highlight>
              </a:rPr>
              <a:t> int</a:t>
            </a:r>
            <a:r>
              <a:rPr lang="en" sz="6250">
                <a:solidFill>
                  <a:srgbClr val="D3D3D3"/>
                </a:solidFill>
                <a:highlight>
                  <a:schemeClr val="dk1"/>
                </a:highlight>
              </a:rPr>
              <a:t> i,j;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*(arr + i*n + j) = i + j;  }</a:t>
            </a:r>
            <a:endParaRPr sz="6250">
              <a:solidFill>
                <a:srgbClr val="C678DD"/>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m=5, n=5,i,j;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9900FF"/>
                </a:solidFill>
                <a:highlight>
                  <a:schemeClr val="dk1"/>
                </a:highlight>
              </a:rPr>
              <a:t>   int</a:t>
            </a:r>
            <a:r>
              <a:rPr lang="en" sz="6250">
                <a:solidFill>
                  <a:srgbClr val="D3D3D3"/>
                </a:solidFill>
                <a:highlight>
                  <a:schemeClr val="dk1"/>
                </a:highlight>
              </a:rPr>
              <a:t> *</a:t>
            </a:r>
            <a:r>
              <a:rPr lang="en" sz="6250">
                <a:solidFill>
                  <a:srgbClr val="D3D3D3"/>
                </a:solidFill>
                <a:highlight>
                  <a:schemeClr val="dk1"/>
                </a:highlight>
              </a:rPr>
              <a:t>arr = </a:t>
            </a:r>
            <a:r>
              <a:rPr lang="en" sz="6250">
                <a:solidFill>
                  <a:srgbClr val="F4CCCC"/>
                </a:solidFill>
                <a:highlight>
                  <a:schemeClr val="dk1"/>
                </a:highlight>
              </a:rPr>
              <a:t>(int*)</a:t>
            </a:r>
            <a:r>
              <a:rPr lang="en" sz="6250">
                <a:solidFill>
                  <a:srgbClr val="D3D3D3"/>
                </a:solidFill>
                <a:highlight>
                  <a:schemeClr val="dk1"/>
                </a:highlight>
              </a:rPr>
              <a:t> </a:t>
            </a:r>
            <a:r>
              <a:rPr lang="en" sz="6250">
                <a:solidFill>
                  <a:srgbClr val="B45F06"/>
                </a:solidFill>
                <a:highlight>
                  <a:schemeClr val="dk1"/>
                </a:highlight>
              </a:rPr>
              <a:t>malloc</a:t>
            </a:r>
            <a:r>
              <a:rPr lang="en" sz="6250">
                <a:solidFill>
                  <a:srgbClr val="D3D3D3"/>
                </a:solidFill>
                <a:highlight>
                  <a:schemeClr val="dk1"/>
                </a:highlight>
              </a:rPr>
              <a:t>(</a:t>
            </a:r>
            <a:r>
              <a:rPr lang="en" sz="6250">
                <a:solidFill>
                  <a:srgbClr val="8E7CC3"/>
                </a:solidFill>
                <a:highlight>
                  <a:schemeClr val="dk1"/>
                </a:highlight>
              </a:rPr>
              <a:t>m*n * sizeof(int)</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a:t>
            </a:r>
            <a:r>
              <a:rPr lang="en" sz="6250">
                <a:solidFill>
                  <a:srgbClr val="6D9EEB"/>
                </a:solidFill>
                <a:highlight>
                  <a:schemeClr val="dk1"/>
                </a:highlight>
              </a:rPr>
              <a:t>initialize_array</a:t>
            </a:r>
            <a:r>
              <a:rPr lang="en" sz="6250">
                <a:solidFill>
                  <a:srgbClr val="D3D3D3"/>
                </a:solidFill>
                <a:highlight>
                  <a:schemeClr val="dk1"/>
                </a:highlight>
              </a:rPr>
              <a:t>(m, n, arr);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i&lt;m;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(j=0; j&lt;n; j++)</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%d </a:t>
            </a:r>
            <a:r>
              <a:rPr lang="en" sz="6250">
                <a:solidFill>
                  <a:srgbClr val="D3D3D3"/>
                </a:solidFill>
                <a:highlight>
                  <a:schemeClr val="dk1"/>
                </a:highlight>
              </a:rPr>
              <a:t>", </a:t>
            </a:r>
            <a:r>
              <a:rPr lang="en" sz="6250">
                <a:solidFill>
                  <a:srgbClr val="6AA84F"/>
                </a:solidFill>
                <a:highlight>
                  <a:schemeClr val="dk1"/>
                </a:highlight>
              </a:rPr>
              <a:t>*(arr + i*n + j)</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5A6BD"/>
                </a:solidFill>
                <a:highlight>
                  <a:schemeClr val="dk1"/>
                </a:highlight>
              </a:rPr>
              <a:t>free(arrr);</a:t>
            </a:r>
            <a:r>
              <a:rPr lang="en" sz="6250">
                <a:solidFill>
                  <a:srgbClr val="D3D3D3"/>
                </a:solidFill>
                <a:highlight>
                  <a:schemeClr val="dk1"/>
                </a:highlight>
              </a:rPr>
              <a:t> // </a:t>
            </a:r>
            <a:r>
              <a:rPr lang="en" sz="6250">
                <a:solidFill>
                  <a:srgbClr val="FFE599"/>
                </a:solidFill>
                <a:highlight>
                  <a:schemeClr val="dk1"/>
                </a:highlight>
              </a:rPr>
              <a:t>deallocating the memory</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ctrTitle"/>
          </p:nvPr>
        </p:nvSpPr>
        <p:spPr>
          <a:xfrm>
            <a:off x="311700" y="14100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More </a:t>
            </a:r>
            <a:r>
              <a:rPr lang="en"/>
              <a:t>Pointers :(</a:t>
            </a:r>
            <a:endParaRPr/>
          </a:p>
        </p:txBody>
      </p:sp>
      <p:sp>
        <p:nvSpPr>
          <p:cNvPr id="416" name="Google Shape;416;p66"/>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Double Pointer</a:t>
            </a:r>
            <a:endParaRPr/>
          </a:p>
        </p:txBody>
      </p:sp>
      <p:sp>
        <p:nvSpPr>
          <p:cNvPr id="422" name="Google Shape;422;p6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Double Pointer is a pointer to pointer.</a:t>
            </a:r>
            <a:endParaRPr>
              <a:solidFill>
                <a:schemeClr val="dk1"/>
              </a:solidFill>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    </a:t>
            </a:r>
            <a:endParaRPr sz="3100">
              <a:solidFill>
                <a:schemeClr val="dk1"/>
              </a:solidFill>
            </a:endParaRPr>
          </a:p>
          <a:p>
            <a:pPr indent="0" lvl="0" marL="0" rtl="0" algn="l">
              <a:spcBef>
                <a:spcPts val="1200"/>
              </a:spcBef>
              <a:spcAft>
                <a:spcPts val="0"/>
              </a:spcAft>
              <a:buNone/>
            </a:pP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 &amp;x;</a:t>
            </a:r>
            <a:endParaRPr sz="3100">
              <a:solidFill>
                <a:schemeClr val="dk1"/>
              </a:solidFill>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**z</a:t>
            </a:r>
            <a:r>
              <a:rPr lang="en" sz="3100">
                <a:solidFill>
                  <a:schemeClr val="dk1"/>
                </a:solidFill>
              </a:rPr>
              <a:t> = &amp;y;</a:t>
            </a:r>
            <a:endParaRPr sz="31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47462"/>
              <a:buFont typeface="Arial"/>
              <a:buNone/>
            </a:pPr>
            <a:r>
              <a:rPr lang="en" sz="2317">
                <a:solidFill>
                  <a:srgbClr val="DD7E6B"/>
                </a:solidFill>
              </a:rPr>
              <a:t>printf</a:t>
            </a:r>
            <a:r>
              <a:rPr lang="en" sz="2317">
                <a:solidFill>
                  <a:schemeClr val="dk1"/>
                </a:solidFill>
              </a:rPr>
              <a:t>("</a:t>
            </a:r>
            <a:r>
              <a:rPr lang="en" sz="2317">
                <a:solidFill>
                  <a:srgbClr val="6AA84F"/>
                </a:solidFill>
              </a:rPr>
              <a:t>%d %d %d\n</a:t>
            </a:r>
            <a:r>
              <a:rPr lang="en" sz="2317">
                <a:solidFill>
                  <a:schemeClr val="dk1"/>
                </a:solidFill>
              </a:rPr>
              <a:t>", x, *y, **z);</a:t>
            </a:r>
            <a:endParaRPr sz="100"/>
          </a:p>
          <a:p>
            <a:pPr indent="0" lvl="0" marL="0" rtl="0" algn="l">
              <a:spcBef>
                <a:spcPts val="0"/>
              </a:spcBef>
              <a:spcAft>
                <a:spcPts val="1200"/>
              </a:spcAft>
              <a:buNone/>
            </a:pPr>
            <a:r>
              <a:t/>
            </a:r>
            <a:endParaRPr/>
          </a:p>
        </p:txBody>
      </p:sp>
      <p:pic>
        <p:nvPicPr>
          <p:cNvPr id="423" name="Google Shape;423;p67"/>
          <p:cNvPicPr preferRelativeResize="0"/>
          <p:nvPr/>
        </p:nvPicPr>
        <p:blipFill>
          <a:blip r:embed="rId3">
            <a:alphaModFix/>
          </a:blip>
          <a:stretch>
            <a:fillRect/>
          </a:stretch>
        </p:blipFill>
        <p:spPr>
          <a:xfrm>
            <a:off x="4307250" y="1958975"/>
            <a:ext cx="3906300" cy="1879600"/>
          </a:xfrm>
          <a:prstGeom prst="rect">
            <a:avLst/>
          </a:prstGeom>
          <a:noFill/>
          <a:ln>
            <a:noFill/>
          </a:ln>
        </p:spPr>
      </p:pic>
      <p:pic>
        <p:nvPicPr>
          <p:cNvPr id="424" name="Google Shape;424;p67"/>
          <p:cNvPicPr preferRelativeResize="0"/>
          <p:nvPr/>
        </p:nvPicPr>
        <p:blipFill>
          <a:blip r:embed="rId4">
            <a:alphaModFix/>
          </a:blip>
          <a:stretch>
            <a:fillRect/>
          </a:stretch>
        </p:blipFill>
        <p:spPr>
          <a:xfrm>
            <a:off x="6506913" y="100575"/>
            <a:ext cx="2447925" cy="1866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Double Pointers</a:t>
            </a:r>
            <a:endParaRPr/>
          </a:p>
        </p:txBody>
      </p:sp>
      <p:sp>
        <p:nvSpPr>
          <p:cNvPr id="430" name="Google Shape;430;p6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68"/>
          <p:cNvPicPr preferRelativeResize="0"/>
          <p:nvPr/>
        </p:nvPicPr>
        <p:blipFill>
          <a:blip r:embed="rId3">
            <a:alphaModFix/>
          </a:blip>
          <a:stretch>
            <a:fillRect/>
          </a:stretch>
        </p:blipFill>
        <p:spPr>
          <a:xfrm>
            <a:off x="360350" y="1228663"/>
            <a:ext cx="6229350" cy="3000375"/>
          </a:xfrm>
          <a:prstGeom prst="rect">
            <a:avLst/>
          </a:prstGeom>
          <a:noFill/>
          <a:ln>
            <a:noFill/>
          </a:ln>
        </p:spPr>
      </p:pic>
      <p:pic>
        <p:nvPicPr>
          <p:cNvPr id="432" name="Google Shape;432;p68"/>
          <p:cNvPicPr preferRelativeResize="0"/>
          <p:nvPr/>
        </p:nvPicPr>
        <p:blipFill>
          <a:blip r:embed="rId4">
            <a:alphaModFix/>
          </a:blip>
          <a:stretch>
            <a:fillRect/>
          </a:stretch>
        </p:blipFill>
        <p:spPr>
          <a:xfrm>
            <a:off x="6352244" y="473300"/>
            <a:ext cx="2383350" cy="2293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VOID Pointer</a:t>
            </a:r>
            <a:endParaRPr/>
          </a:p>
        </p:txBody>
      </p:sp>
      <p:sp>
        <p:nvSpPr>
          <p:cNvPr id="438" name="Google Shape;438;p6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It is a general purpose pointer.</a:t>
            </a:r>
            <a:endParaRPr>
              <a:solidFill>
                <a:schemeClr val="dk1"/>
              </a:solidFill>
            </a:endParaRPr>
          </a:p>
          <a:p>
            <a:pPr indent="0" lvl="0" marL="0" rtl="0" algn="l">
              <a:spcBef>
                <a:spcPts val="1200"/>
              </a:spcBef>
              <a:spcAft>
                <a:spcPts val="0"/>
              </a:spcAft>
              <a:buNone/>
            </a:pPr>
            <a:r>
              <a:rPr lang="en">
                <a:solidFill>
                  <a:schemeClr val="dk1"/>
                </a:solidFill>
              </a:rPr>
              <a:t>A pointer that has no associated data type with it.</a:t>
            </a:r>
            <a:endParaRPr>
              <a:solidFill>
                <a:schemeClr val="dk1"/>
              </a:solidFill>
            </a:endParaRPr>
          </a:p>
          <a:p>
            <a:pPr indent="0" lvl="0" marL="0" rtl="0" algn="l">
              <a:spcBef>
                <a:spcPts val="1200"/>
              </a:spcBef>
              <a:spcAft>
                <a:spcPts val="1200"/>
              </a:spcAft>
              <a:buNone/>
            </a:pPr>
            <a:r>
              <a:rPr lang="en">
                <a:solidFill>
                  <a:schemeClr val="dk1"/>
                </a:solidFill>
              </a:rPr>
              <a:t>It holds address of any type and can be typcasted to any type.</a:t>
            </a:r>
            <a:endParaRPr>
              <a:solidFill>
                <a:schemeClr val="dk1"/>
              </a:solidFill>
            </a:endParaRPr>
          </a:p>
        </p:txBody>
      </p:sp>
      <p:pic>
        <p:nvPicPr>
          <p:cNvPr id="439" name="Google Shape;439;p69"/>
          <p:cNvPicPr preferRelativeResize="0"/>
          <p:nvPr/>
        </p:nvPicPr>
        <p:blipFill>
          <a:blip r:embed="rId3">
            <a:alphaModFix/>
          </a:blip>
          <a:stretch>
            <a:fillRect/>
          </a:stretch>
        </p:blipFill>
        <p:spPr>
          <a:xfrm>
            <a:off x="688163" y="3140688"/>
            <a:ext cx="5915025" cy="159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5" name="Google Shape;445;p70"/>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a=0; 			</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char</a:t>
            </a:r>
            <a:r>
              <a:rPr lang="en" sz="6250">
                <a:solidFill>
                  <a:srgbClr val="D3D3D3"/>
                </a:solidFill>
                <a:highlight>
                  <a:schemeClr val="dk1"/>
                </a:highlight>
              </a:rPr>
              <a:t> b='k'; 		</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double</a:t>
            </a:r>
            <a:r>
              <a:rPr lang="en" sz="6250">
                <a:solidFill>
                  <a:srgbClr val="D3D3D3"/>
                </a:solidFill>
                <a:highlight>
                  <a:schemeClr val="dk1"/>
                </a:highlight>
              </a:rPr>
              <a:t> c=345678666;</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d=4.56;</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void</a:t>
            </a:r>
            <a:r>
              <a:rPr lang="en" sz="6250">
                <a:solidFill>
                  <a:srgbClr val="D3D3D3"/>
                </a:solidFill>
                <a:highlight>
                  <a:schemeClr val="dk1"/>
                </a:highlight>
              </a:rPr>
              <a:t> *ptr=NULL;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ptr = &amp;a;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Value =</a:t>
            </a:r>
            <a:r>
              <a:rPr lang="en" sz="6250">
                <a:solidFill>
                  <a:srgbClr val="38761D"/>
                </a:solidFill>
                <a:highlight>
                  <a:schemeClr val="dk1"/>
                </a:highlight>
              </a:rPr>
              <a:t> </a:t>
            </a:r>
            <a:r>
              <a:rPr lang="en" sz="6250">
                <a:solidFill>
                  <a:srgbClr val="6AA84F"/>
                </a:solidFill>
                <a:highlight>
                  <a:schemeClr val="dk1"/>
                </a:highlight>
              </a:rPr>
              <a:t>%d Address =%d\n</a:t>
            </a:r>
            <a:r>
              <a:rPr lang="en" sz="6250">
                <a:solidFill>
                  <a:srgbClr val="D3D3D3"/>
                </a:solidFill>
                <a:highlight>
                  <a:schemeClr val="dk1"/>
                </a:highlight>
              </a:rPr>
              <a:t>", *(int *)ptr, ptr);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&amp;b;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Value =</a:t>
            </a:r>
            <a:r>
              <a:rPr lang="en" sz="6250">
                <a:solidFill>
                  <a:srgbClr val="38761D"/>
                </a:solidFill>
                <a:highlight>
                  <a:schemeClr val="dk1"/>
                </a:highlight>
              </a:rPr>
              <a:t> </a:t>
            </a:r>
            <a:r>
              <a:rPr lang="en" sz="6250">
                <a:solidFill>
                  <a:srgbClr val="6AA84F"/>
                </a:solidFill>
                <a:highlight>
                  <a:schemeClr val="dk1"/>
                </a:highlight>
              </a:rPr>
              <a:t>%c Address =%d\n</a:t>
            </a:r>
            <a:r>
              <a:rPr lang="en" sz="6250">
                <a:solidFill>
                  <a:srgbClr val="D3D3D3"/>
                </a:solidFill>
                <a:highlight>
                  <a:schemeClr val="dk1"/>
                </a:highlight>
              </a:rPr>
              <a:t>", *(char *)ptr, ptr);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&amp;c;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Value =</a:t>
            </a:r>
            <a:r>
              <a:rPr lang="en" sz="6250">
                <a:solidFill>
                  <a:srgbClr val="38761D"/>
                </a:solidFill>
                <a:highlight>
                  <a:schemeClr val="dk1"/>
                </a:highlight>
              </a:rPr>
              <a:t> </a:t>
            </a:r>
            <a:r>
              <a:rPr lang="en" sz="6250">
                <a:solidFill>
                  <a:srgbClr val="6AA84F"/>
                </a:solidFill>
                <a:highlight>
                  <a:schemeClr val="dk1"/>
                </a:highlight>
              </a:rPr>
              <a:t>%ld Address =%d\n</a:t>
            </a:r>
            <a:r>
              <a:rPr lang="en" sz="6250">
                <a:solidFill>
                  <a:srgbClr val="D3D3D3"/>
                </a:solidFill>
                <a:highlight>
                  <a:schemeClr val="dk1"/>
                </a:highlight>
              </a:rPr>
              <a:t>", *(double *)ptr, ptr);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&amp;d;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Value =</a:t>
            </a:r>
            <a:r>
              <a:rPr lang="en" sz="6250">
                <a:solidFill>
                  <a:srgbClr val="38761D"/>
                </a:solidFill>
                <a:highlight>
                  <a:schemeClr val="dk1"/>
                </a:highlight>
              </a:rPr>
              <a:t> </a:t>
            </a:r>
            <a:r>
              <a:rPr lang="en" sz="6250">
                <a:solidFill>
                  <a:srgbClr val="6AA84F"/>
                </a:solidFill>
                <a:highlight>
                  <a:schemeClr val="dk1"/>
                </a:highlight>
              </a:rPr>
              <a:t>%f Address =%d\n</a:t>
            </a:r>
            <a:r>
              <a:rPr lang="en" sz="6250">
                <a:solidFill>
                  <a:srgbClr val="D3D3D3"/>
                </a:solidFill>
                <a:highlight>
                  <a:schemeClr val="dk1"/>
                </a:highlight>
              </a:rPr>
              <a:t>", *(float *)ptr, ptr);</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pic>
        <p:nvPicPr>
          <p:cNvPr id="446" name="Google Shape;446;p70"/>
          <p:cNvPicPr preferRelativeResize="0"/>
          <p:nvPr/>
        </p:nvPicPr>
        <p:blipFill>
          <a:blip r:embed="rId3">
            <a:alphaModFix/>
          </a:blip>
          <a:stretch>
            <a:fillRect/>
          </a:stretch>
        </p:blipFill>
        <p:spPr>
          <a:xfrm>
            <a:off x="4995825" y="292850"/>
            <a:ext cx="3770725" cy="11286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Casting Pointer</a:t>
            </a:r>
            <a:endParaRPr/>
          </a:p>
        </p:txBody>
      </p:sp>
      <p:sp>
        <p:nvSpPr>
          <p:cNvPr id="452" name="Google Shape;452;p7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When assigning a memory address of a variable of one type to a pointer that points to another type it is best to use the cast operator to indicate the cast is intentional (this will remove the warning).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int V = 101;</a:t>
            </a:r>
            <a:endParaRPr>
              <a:solidFill>
                <a:schemeClr val="dk1"/>
              </a:solidFill>
            </a:endParaRPr>
          </a:p>
          <a:p>
            <a:pPr indent="0" lvl="0" marL="0" rtl="0" algn="l">
              <a:spcBef>
                <a:spcPts val="0"/>
              </a:spcBef>
              <a:spcAft>
                <a:spcPts val="0"/>
              </a:spcAft>
              <a:buNone/>
            </a:pPr>
            <a:r>
              <a:rPr lang="en">
                <a:solidFill>
                  <a:schemeClr val="dk1"/>
                </a:solidFill>
              </a:rPr>
              <a:t>float *P = (float *) &amp;V; /* Casts int address to float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FF0000"/>
                </a:solidFill>
              </a:rPr>
              <a:t>Removes warning, but is still a somewhat unsafe thing to do.</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94" name="Google Shape;94;p1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To hold any address of variable, computer needs another storage location.</a:t>
            </a:r>
            <a:endParaRPr>
              <a:solidFill>
                <a:schemeClr val="dk1"/>
              </a:solidFill>
            </a:endParaRPr>
          </a:p>
          <a:p>
            <a:pPr indent="0" lvl="0" marL="0" rtl="0" algn="l">
              <a:spcBef>
                <a:spcPts val="1200"/>
              </a:spcBef>
              <a:spcAft>
                <a:spcPts val="0"/>
              </a:spcAft>
              <a:buNone/>
            </a:pPr>
            <a:r>
              <a:rPr lang="en">
                <a:solidFill>
                  <a:schemeClr val="dk1"/>
                </a:solidFill>
              </a:rPr>
              <a:t>Pointer is a variable which holds address of another </a:t>
            </a:r>
            <a:r>
              <a:rPr lang="en">
                <a:solidFill>
                  <a:schemeClr val="dk1"/>
                </a:solidFill>
              </a:rPr>
              <a:t>variable</a:t>
            </a:r>
            <a:r>
              <a:rPr lang="en">
                <a:solidFill>
                  <a:schemeClr val="dk1"/>
                </a:solidFill>
              </a:rPr>
              <a:t>.</a:t>
            </a:r>
            <a:endParaRPr>
              <a:solidFill>
                <a:schemeClr val="dk1"/>
              </a:solidFill>
            </a:endParaRPr>
          </a:p>
          <a:p>
            <a:pPr indent="0" lvl="0" marL="0" rtl="0" algn="l">
              <a:spcBef>
                <a:spcPts val="1200"/>
              </a:spcBef>
              <a:spcAft>
                <a:spcPts val="0"/>
              </a:spcAft>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    </a:t>
            </a:r>
            <a:endParaRPr sz="3100">
              <a:solidFill>
                <a:schemeClr val="dk1"/>
              </a:solidFill>
            </a:endParaRPr>
          </a:p>
          <a:p>
            <a:pPr indent="0" lvl="0" marL="0" rtl="0" algn="l">
              <a:spcBef>
                <a:spcPts val="1200"/>
              </a:spcBef>
              <a:spcAft>
                <a:spcPts val="1200"/>
              </a:spcAft>
              <a:buClr>
                <a:schemeClr val="dk1"/>
              </a:buClr>
              <a:buSzPts val="1100"/>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 &amp;x;</a:t>
            </a:r>
            <a:endParaRPr sz="3100">
              <a:solidFill>
                <a:schemeClr val="dk1"/>
              </a:solidFill>
            </a:endParaRPr>
          </a:p>
        </p:txBody>
      </p:sp>
      <p:pic>
        <p:nvPicPr>
          <p:cNvPr id="95" name="Google Shape;95;p18"/>
          <p:cNvPicPr preferRelativeResize="0"/>
          <p:nvPr/>
        </p:nvPicPr>
        <p:blipFill>
          <a:blip r:embed="rId3">
            <a:alphaModFix/>
          </a:blip>
          <a:stretch>
            <a:fillRect/>
          </a:stretch>
        </p:blipFill>
        <p:spPr>
          <a:xfrm>
            <a:off x="4473850" y="2712375"/>
            <a:ext cx="3201118" cy="185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Constant Pointer</a:t>
            </a:r>
            <a:endParaRPr/>
          </a:p>
        </p:txBody>
      </p:sp>
      <p:sp>
        <p:nvSpPr>
          <p:cNvPr id="458" name="Google Shape;458;p7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It is a pointer that cannot change the address its holding.</a:t>
            </a:r>
            <a:endParaRPr>
              <a:solidFill>
                <a:schemeClr val="dk1"/>
              </a:solidFill>
            </a:endParaRPr>
          </a:p>
          <a:p>
            <a:pPr indent="0" lvl="0" marL="0" rtl="0" algn="l">
              <a:spcBef>
                <a:spcPts val="1200"/>
              </a:spcBef>
              <a:spcAft>
                <a:spcPts val="0"/>
              </a:spcAft>
              <a:buNone/>
            </a:pPr>
            <a:r>
              <a:rPr lang="en">
                <a:solidFill>
                  <a:schemeClr val="dk1"/>
                </a:solidFill>
              </a:rPr>
              <a:t>Once a constant pointer points to a variable then it cannot point to any other variable.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2400">
                <a:solidFill>
                  <a:srgbClr val="C678DD"/>
                </a:solidFill>
              </a:rPr>
              <a:t>int</a:t>
            </a:r>
            <a:r>
              <a:rPr lang="en" sz="2400">
                <a:solidFill>
                  <a:schemeClr val="dk1"/>
                </a:solidFill>
              </a:rPr>
              <a:t> * </a:t>
            </a:r>
            <a:r>
              <a:rPr lang="en" sz="2400">
                <a:solidFill>
                  <a:srgbClr val="38761D"/>
                </a:solidFill>
              </a:rPr>
              <a:t>const</a:t>
            </a:r>
            <a:r>
              <a:rPr lang="en" sz="2400">
                <a:solidFill>
                  <a:schemeClr val="dk1"/>
                </a:solidFill>
              </a:rPr>
              <a:t> ptr;</a:t>
            </a:r>
            <a:endParaRPr sz="24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Constant Pointer</a:t>
            </a:r>
            <a:endParaRPr/>
          </a:p>
        </p:txBody>
      </p:sp>
      <p:sp>
        <p:nvSpPr>
          <p:cNvPr id="464" name="Google Shape;464;p7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It is a pointer that cannot change the address its holding.</a:t>
            </a:r>
            <a:endParaRPr>
              <a:solidFill>
                <a:schemeClr val="dk1"/>
              </a:solidFill>
            </a:endParaRPr>
          </a:p>
          <a:p>
            <a:pPr indent="0" lvl="0" marL="0" rtl="0" algn="l">
              <a:spcBef>
                <a:spcPts val="1200"/>
              </a:spcBef>
              <a:spcAft>
                <a:spcPts val="0"/>
              </a:spcAft>
              <a:buNone/>
            </a:pPr>
            <a:r>
              <a:rPr lang="en">
                <a:solidFill>
                  <a:schemeClr val="dk1"/>
                </a:solidFill>
              </a:rPr>
              <a:t>Once a constant pointer points to a variable then it cannot point to any other variable.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2400">
                <a:solidFill>
                  <a:srgbClr val="C678DD"/>
                </a:solidFill>
              </a:rPr>
              <a:t>int</a:t>
            </a:r>
            <a:r>
              <a:rPr lang="en" sz="2400">
                <a:solidFill>
                  <a:schemeClr val="dk1"/>
                </a:solidFill>
              </a:rPr>
              <a:t> * </a:t>
            </a:r>
            <a:r>
              <a:rPr lang="en" sz="2400">
                <a:solidFill>
                  <a:srgbClr val="38761D"/>
                </a:solidFill>
              </a:rPr>
              <a:t>const</a:t>
            </a:r>
            <a:r>
              <a:rPr lang="en" sz="2400">
                <a:solidFill>
                  <a:schemeClr val="dk1"/>
                </a:solidFill>
              </a:rPr>
              <a:t> ptr;</a:t>
            </a:r>
            <a:endParaRPr sz="2400">
              <a:solidFill>
                <a:schemeClr val="dk1"/>
              </a:solidFill>
            </a:endParaRPr>
          </a:p>
        </p:txBody>
      </p:sp>
      <p:pic>
        <p:nvPicPr>
          <p:cNvPr id="465" name="Google Shape;465;p73"/>
          <p:cNvPicPr preferRelativeResize="0"/>
          <p:nvPr/>
        </p:nvPicPr>
        <p:blipFill rotWithShape="1">
          <a:blip r:embed="rId3">
            <a:alphaModFix/>
          </a:blip>
          <a:srcRect b="-8010" l="0" r="0" t="8010"/>
          <a:stretch/>
        </p:blipFill>
        <p:spPr>
          <a:xfrm>
            <a:off x="404963" y="1161125"/>
            <a:ext cx="7972425" cy="3886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 To Constant</a:t>
            </a:r>
            <a:endParaRPr/>
          </a:p>
        </p:txBody>
      </p:sp>
      <p:sp>
        <p:nvSpPr>
          <p:cNvPr id="471" name="Google Shape;471;p7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pointer through which one cannot change the value of variable it points is known as a pointer to constant. </a:t>
            </a:r>
            <a:endParaRPr>
              <a:solidFill>
                <a:schemeClr val="dk1"/>
              </a:solidFill>
            </a:endParaRPr>
          </a:p>
          <a:p>
            <a:pPr indent="0" lvl="0" marL="0" rtl="0" algn="l">
              <a:spcBef>
                <a:spcPts val="1200"/>
              </a:spcBef>
              <a:spcAft>
                <a:spcPts val="0"/>
              </a:spcAft>
              <a:buNone/>
            </a:pPr>
            <a:r>
              <a:rPr lang="en">
                <a:solidFill>
                  <a:schemeClr val="dk1"/>
                </a:solidFill>
              </a:rPr>
              <a:t>These type of pointers can change the address they point to but cannot change the value kept at those address.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2400">
                <a:solidFill>
                  <a:srgbClr val="38761D"/>
                </a:solidFill>
              </a:rPr>
              <a:t>const </a:t>
            </a:r>
            <a:r>
              <a:rPr lang="en" sz="2400">
                <a:solidFill>
                  <a:srgbClr val="C678DD"/>
                </a:solidFill>
              </a:rPr>
              <a:t>int</a:t>
            </a:r>
            <a:r>
              <a:rPr lang="en" sz="2400">
                <a:solidFill>
                  <a:schemeClr val="dk1"/>
                </a:solidFill>
              </a:rPr>
              <a:t> * ptr;</a:t>
            </a:r>
            <a:endParaRPr sz="24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 To Constant</a:t>
            </a:r>
            <a:endParaRPr/>
          </a:p>
        </p:txBody>
      </p:sp>
      <p:sp>
        <p:nvSpPr>
          <p:cNvPr id="477" name="Google Shape;477;p7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400">
              <a:solidFill>
                <a:schemeClr val="dk1"/>
              </a:solidFill>
            </a:endParaRPr>
          </a:p>
        </p:txBody>
      </p:sp>
      <p:pic>
        <p:nvPicPr>
          <p:cNvPr id="478" name="Google Shape;478;p75"/>
          <p:cNvPicPr preferRelativeResize="0"/>
          <p:nvPr/>
        </p:nvPicPr>
        <p:blipFill>
          <a:blip r:embed="rId3">
            <a:alphaModFix/>
          </a:blip>
          <a:stretch>
            <a:fillRect/>
          </a:stretch>
        </p:blipFill>
        <p:spPr>
          <a:xfrm>
            <a:off x="392075" y="1228675"/>
            <a:ext cx="7962900" cy="3438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4" name="Google Shape;484;p76"/>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D9EEB"/>
                </a:solidFill>
                <a:highlight>
                  <a:schemeClr val="dk1"/>
                </a:highlight>
              </a:rPr>
              <a:t>cube</a:t>
            </a:r>
            <a:r>
              <a:rPr lang="en" sz="6250">
                <a:solidFill>
                  <a:srgbClr val="D3D3D3"/>
                </a:solidFill>
                <a:highlight>
                  <a:schemeClr val="dk1"/>
                </a:highlight>
              </a:rPr>
              <a:t>(const int *x,int *a); </a:t>
            </a:r>
            <a:endParaRPr sz="6250">
              <a:solidFill>
                <a:srgbClr val="98C379"/>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num=4, result=0;</a:t>
            </a:r>
            <a:endParaRPr sz="6250">
              <a:solidFill>
                <a:srgbClr val="FFD966"/>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cube(&amp;num, &amp;result);</a:t>
            </a:r>
            <a:r>
              <a:rPr lang="en" sz="6250">
                <a:solidFill>
                  <a:srgbClr val="E06666"/>
                </a:solidFill>
                <a:highlight>
                  <a:schemeClr val="dk1"/>
                </a:highlight>
              </a:rPr>
              <a:t>	</a:t>
            </a:r>
            <a:r>
              <a:rPr lang="en" sz="6250">
                <a:solidFill>
                  <a:srgbClr val="D3D3D3"/>
                </a:solidFill>
                <a:highlight>
                  <a:schemeClr val="dk1"/>
                </a:highlight>
              </a:rPr>
              <a:t>		</a:t>
            </a:r>
            <a:endParaRPr sz="6250">
              <a:solidFill>
                <a:schemeClr val="lt1"/>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num</a:t>
            </a:r>
            <a:r>
              <a:rPr lang="en" sz="6250">
                <a:solidFill>
                  <a:srgbClr val="D3D3D3"/>
                </a:solidFill>
                <a:highlight>
                  <a:schemeClr val="dk1"/>
                </a:highlight>
              </a:rPr>
              <a:t>);</a:t>
            </a:r>
            <a:endParaRPr sz="6250">
              <a:solidFill>
                <a:schemeClr val="lt1"/>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D9EEB"/>
                </a:solidFill>
                <a:highlight>
                  <a:schemeClr val="dk1"/>
                </a:highlight>
              </a:rPr>
              <a:t>cube</a:t>
            </a:r>
            <a:r>
              <a:rPr lang="en" sz="6250">
                <a:solidFill>
                  <a:srgbClr val="D3D3D3"/>
                </a:solidFill>
                <a:highlight>
                  <a:schemeClr val="dk1"/>
                </a:highlight>
              </a:rPr>
              <a:t>(const int *x,int *a)</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 (*x) * (*x) *(*x); //</a:t>
            </a:r>
            <a:r>
              <a:rPr lang="en" sz="6250">
                <a:solidFill>
                  <a:srgbClr val="FFE599"/>
                </a:solidFill>
                <a:highlight>
                  <a:schemeClr val="dk1"/>
                </a:highlight>
              </a:rPr>
              <a:t> This is correct</a:t>
            </a:r>
            <a:endParaRPr sz="6250">
              <a:solidFill>
                <a:srgbClr val="FFE599"/>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3D3D3"/>
                </a:solidFill>
                <a:highlight>
                  <a:schemeClr val="dk1"/>
                </a:highlight>
              </a:rPr>
              <a:t>    //</a:t>
            </a:r>
            <a:r>
              <a:rPr lang="en" sz="6250">
                <a:solidFill>
                  <a:srgbClr val="6AA84F"/>
                </a:solidFill>
                <a:highlight>
                  <a:schemeClr val="dk1"/>
                </a:highlight>
              </a:rPr>
              <a:t>*x= (*x) * (*x) *(*x); </a:t>
            </a:r>
            <a:r>
              <a:rPr lang="en" sz="6250">
                <a:solidFill>
                  <a:srgbClr val="FFE599"/>
                </a:solidFill>
                <a:highlight>
                  <a:schemeClr val="dk1"/>
                </a:highlight>
              </a:rPr>
              <a:t>This is wrong</a:t>
            </a:r>
            <a:endParaRPr sz="6250">
              <a:solidFill>
                <a:srgbClr val="FFE599"/>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Constant Pointer To Constant</a:t>
            </a:r>
            <a:endParaRPr/>
          </a:p>
        </p:txBody>
      </p:sp>
      <p:sp>
        <p:nvSpPr>
          <p:cNvPr id="490" name="Google Shape;490;p7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constant pointer to constant is a pointer that can neither change the address its pointing to and nor it can change the value kept at that address.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2400">
                <a:solidFill>
                  <a:srgbClr val="38761D"/>
                </a:solidFill>
              </a:rPr>
              <a:t>const </a:t>
            </a:r>
            <a:r>
              <a:rPr lang="en" sz="2400">
                <a:solidFill>
                  <a:srgbClr val="C678DD"/>
                </a:solidFill>
              </a:rPr>
              <a:t>int</a:t>
            </a:r>
            <a:r>
              <a:rPr lang="en" sz="2400">
                <a:solidFill>
                  <a:schemeClr val="dk1"/>
                </a:solidFill>
              </a:rPr>
              <a:t> * </a:t>
            </a:r>
            <a:r>
              <a:rPr lang="en" sz="2400">
                <a:solidFill>
                  <a:srgbClr val="38761D"/>
                </a:solidFill>
              </a:rPr>
              <a:t>const </a:t>
            </a:r>
            <a:r>
              <a:rPr lang="en" sz="2400">
                <a:solidFill>
                  <a:schemeClr val="dk1"/>
                </a:solidFill>
              </a:rPr>
              <a:t>ptr;</a:t>
            </a:r>
            <a:endParaRPr sz="24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Constant Pointer To Constant</a:t>
            </a:r>
            <a:endParaRPr/>
          </a:p>
        </p:txBody>
      </p:sp>
      <p:sp>
        <p:nvSpPr>
          <p:cNvPr id="496" name="Google Shape;496;p7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7" name="Google Shape;497;p78"/>
          <p:cNvPicPr preferRelativeResize="0"/>
          <p:nvPr/>
        </p:nvPicPr>
        <p:blipFill>
          <a:blip r:embed="rId3">
            <a:alphaModFix/>
          </a:blip>
          <a:stretch>
            <a:fillRect/>
          </a:stretch>
        </p:blipFill>
        <p:spPr>
          <a:xfrm>
            <a:off x="311700" y="1171751"/>
            <a:ext cx="8520600" cy="34540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Pointer</a:t>
            </a:r>
            <a:endParaRPr/>
          </a:p>
        </p:txBody>
      </p:sp>
      <p:sp>
        <p:nvSpPr>
          <p:cNvPr id="503" name="Google Shape;503;p7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pointer which keeps address of a function is known as</a:t>
            </a:r>
            <a:endParaRPr>
              <a:solidFill>
                <a:schemeClr val="dk1"/>
              </a:solidFill>
            </a:endParaRPr>
          </a:p>
          <a:p>
            <a:pPr indent="0" lvl="0" marL="0" rtl="0" algn="l">
              <a:spcBef>
                <a:spcPts val="0"/>
              </a:spcBef>
              <a:spcAft>
                <a:spcPts val="0"/>
              </a:spcAft>
              <a:buNone/>
            </a:pPr>
            <a:r>
              <a:rPr lang="en">
                <a:solidFill>
                  <a:schemeClr val="dk1"/>
                </a:solidFill>
              </a:rPr>
              <a:t>function pointer.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C678DD"/>
                </a:solidFill>
              </a:rPr>
              <a:t>void</a:t>
            </a:r>
            <a:r>
              <a:rPr lang="en">
                <a:solidFill>
                  <a:schemeClr val="dk1"/>
                </a:solidFill>
              </a:rPr>
              <a:t> </a:t>
            </a:r>
            <a:r>
              <a:rPr lang="en">
                <a:solidFill>
                  <a:srgbClr val="38761D"/>
                </a:solidFill>
              </a:rPr>
              <a:t>*(*ptr)</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We are simply declaring a double pointer.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Write () symbol after “Double Pointer“.</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void represents that, function is not returning any value.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represents that, function is not taking any parameter.</a:t>
            </a:r>
            <a:endParaRPr sz="14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Function Pointer</a:t>
            </a:r>
            <a:endParaRPr/>
          </a:p>
        </p:txBody>
      </p:sp>
      <p:sp>
        <p:nvSpPr>
          <p:cNvPr id="509" name="Google Shape;509;p8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ptr = &amp;</a:t>
            </a:r>
            <a:r>
              <a:rPr lang="en">
                <a:solidFill>
                  <a:srgbClr val="1155CC"/>
                </a:solidFill>
              </a:rPr>
              <a:t>display</a:t>
            </a:r>
            <a:r>
              <a:rPr lang="en">
                <a:solidFill>
                  <a:schemeClr val="dk1"/>
                </a:solidFill>
              </a:rPr>
              <a:t>;  // initializing the pointer</a:t>
            </a:r>
            <a:endParaRPr>
              <a:solidFill>
                <a:schemeClr val="dk1"/>
              </a:solidFill>
            </a:endParaRPr>
          </a:p>
          <a:p>
            <a:pPr indent="0" lvl="0" marL="0" rtl="0" algn="l">
              <a:spcBef>
                <a:spcPts val="1200"/>
              </a:spcBef>
              <a:spcAft>
                <a:spcPts val="0"/>
              </a:spcAft>
              <a:buNone/>
            </a:pPr>
            <a:r>
              <a:rPr lang="en">
                <a:solidFill>
                  <a:srgbClr val="38761D"/>
                </a:solidFill>
              </a:rPr>
              <a:t>(*ptr)();</a:t>
            </a:r>
            <a:r>
              <a:rPr lang="en">
                <a:solidFill>
                  <a:schemeClr val="dk1"/>
                </a:solidFill>
              </a:rPr>
              <a:t>   // calling a function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(*ptr)() = </a:t>
            </a:r>
            <a:r>
              <a:rPr lang="en">
                <a:solidFill>
                  <a:schemeClr val="dk1"/>
                </a:solidFill>
                <a:highlight>
                  <a:srgbClr val="F4CCCC"/>
                </a:highlight>
              </a:rPr>
              <a:t>(*ptr)();</a:t>
            </a:r>
            <a:endParaRPr>
              <a:solidFill>
                <a:schemeClr val="dk1"/>
              </a:solidFill>
              <a:highlight>
                <a:srgbClr val="F4CCCC"/>
              </a:highlight>
            </a:endParaRPr>
          </a:p>
          <a:p>
            <a:pPr indent="0" lvl="0" marL="0" rtl="0" algn="l">
              <a:spcBef>
                <a:spcPts val="1200"/>
              </a:spcBef>
              <a:spcAft>
                <a:spcPts val="0"/>
              </a:spcAft>
              <a:buClr>
                <a:schemeClr val="dk1"/>
              </a:buClr>
              <a:buSzPts val="1100"/>
              <a:buFont typeface="Arial"/>
              <a:buNone/>
            </a:pPr>
            <a:r>
              <a:rPr lang="en">
                <a:solidFill>
                  <a:schemeClr val="dk1"/>
                </a:solidFill>
              </a:rPr>
              <a:t>         = </a:t>
            </a:r>
            <a:r>
              <a:rPr lang="en">
                <a:solidFill>
                  <a:schemeClr val="dk1"/>
                </a:solidFill>
                <a:highlight>
                  <a:srgbClr val="FCE5CD"/>
                </a:highlight>
              </a:rPr>
              <a:t>(*&amp;display)();</a:t>
            </a:r>
            <a:endParaRPr>
              <a:solidFill>
                <a:schemeClr val="dk1"/>
              </a:solidFill>
              <a:highlight>
                <a:srgbClr val="FCE5CD"/>
              </a:highlight>
            </a:endParaRPr>
          </a:p>
          <a:p>
            <a:pPr indent="0" lvl="0" marL="0" rtl="0" algn="l">
              <a:spcBef>
                <a:spcPts val="1200"/>
              </a:spcBef>
              <a:spcAft>
                <a:spcPts val="0"/>
              </a:spcAft>
              <a:buClr>
                <a:schemeClr val="dk1"/>
              </a:buClr>
              <a:buSzPts val="1100"/>
              <a:buFont typeface="Arial"/>
              <a:buNone/>
            </a:pPr>
            <a:r>
              <a:rPr lang="en">
                <a:solidFill>
                  <a:schemeClr val="dk1"/>
                </a:solidFill>
              </a:rPr>
              <a:t>         = </a:t>
            </a:r>
            <a:r>
              <a:rPr lang="en">
                <a:solidFill>
                  <a:schemeClr val="dk1"/>
                </a:solidFill>
                <a:highlight>
                  <a:srgbClr val="D9EAD3"/>
                </a:highlight>
              </a:rPr>
              <a:t>(display)();</a:t>
            </a:r>
            <a:endParaRPr>
              <a:solidFill>
                <a:schemeClr val="dk1"/>
              </a:solidFill>
              <a:highlight>
                <a:srgbClr val="D9EAD3"/>
              </a:highlight>
            </a:endParaRPr>
          </a:p>
          <a:p>
            <a:pPr indent="0" lvl="0" marL="0" rtl="0" algn="l">
              <a:spcBef>
                <a:spcPts val="1200"/>
              </a:spcBef>
              <a:spcAft>
                <a:spcPts val="1200"/>
              </a:spcAft>
              <a:buNone/>
            </a:pPr>
            <a:r>
              <a:rPr lang="en">
                <a:solidFill>
                  <a:schemeClr val="dk1"/>
                </a:solidFill>
              </a:rPr>
              <a:t>         = </a:t>
            </a:r>
            <a:r>
              <a:rPr lang="en">
                <a:solidFill>
                  <a:schemeClr val="dk1"/>
                </a:solidFill>
                <a:highlight>
                  <a:srgbClr val="C9DAF8"/>
                </a:highlight>
              </a:rPr>
              <a:t>display();</a:t>
            </a:r>
            <a:endParaRPr>
              <a:solidFill>
                <a:schemeClr val="dk1"/>
              </a:solidFill>
              <a:highlight>
                <a:srgbClr val="C9DAF8"/>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5" name="Google Shape;515;p8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6" name="Google Shape;516;p81"/>
          <p:cNvPicPr preferRelativeResize="0"/>
          <p:nvPr/>
        </p:nvPicPr>
        <p:blipFill>
          <a:blip r:embed="rId3">
            <a:alphaModFix/>
          </a:blip>
          <a:stretch>
            <a:fillRect/>
          </a:stretch>
        </p:blipFill>
        <p:spPr>
          <a:xfrm>
            <a:off x="1448853" y="0"/>
            <a:ext cx="624629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101" name="Google Shape;101;p1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3100">
                <a:solidFill>
                  <a:srgbClr val="9900FF"/>
                </a:solidFill>
              </a:rPr>
              <a:t>&amp;</a:t>
            </a:r>
            <a:r>
              <a:rPr lang="en" sz="3100">
                <a:solidFill>
                  <a:schemeClr val="dk1"/>
                </a:solidFill>
              </a:rPr>
              <a:t> </a:t>
            </a:r>
            <a:r>
              <a:rPr lang="en" sz="3100">
                <a:solidFill>
                  <a:schemeClr val="dk1"/>
                </a:solidFill>
                <a:highlight>
                  <a:srgbClr val="D9EAD3"/>
                </a:highlight>
              </a:rPr>
              <a:t>Address Operator</a:t>
            </a:r>
            <a:r>
              <a:rPr lang="en" sz="3100">
                <a:solidFill>
                  <a:schemeClr val="dk1"/>
                </a:solidFill>
                <a:highlight>
                  <a:srgbClr val="D9EAD3"/>
                </a:highlight>
              </a:rPr>
              <a:t>    </a:t>
            </a:r>
            <a:endParaRPr sz="3100">
              <a:solidFill>
                <a:schemeClr val="dk1"/>
              </a:solidFill>
              <a:highlight>
                <a:srgbClr val="D9EAD3"/>
              </a:highlight>
            </a:endParaRPr>
          </a:p>
          <a:p>
            <a:pPr indent="0" lvl="0" marL="0" rtl="0" algn="l">
              <a:spcBef>
                <a:spcPts val="1200"/>
              </a:spcBef>
              <a:spcAft>
                <a:spcPts val="0"/>
              </a:spcAft>
              <a:buNone/>
            </a:pPr>
            <a:r>
              <a:rPr lang="en" sz="3100">
                <a:solidFill>
                  <a:srgbClr val="9900FF"/>
                </a:solidFill>
              </a:rPr>
              <a:t>*</a:t>
            </a:r>
            <a:r>
              <a:rPr lang="en" sz="3100">
                <a:solidFill>
                  <a:schemeClr val="dk1"/>
                </a:solidFill>
              </a:rPr>
              <a:t> </a:t>
            </a:r>
            <a:r>
              <a:rPr lang="en" sz="3100">
                <a:solidFill>
                  <a:schemeClr val="dk1"/>
                </a:solidFill>
                <a:highlight>
                  <a:srgbClr val="D9EAD3"/>
                </a:highlight>
              </a:rPr>
              <a:t>Dereferencing Operator</a:t>
            </a:r>
            <a:endParaRPr sz="3100">
              <a:solidFill>
                <a:schemeClr val="dk1"/>
              </a:solidFill>
              <a:highlight>
                <a:srgbClr val="D9EAD3"/>
              </a:highlight>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    </a:t>
            </a:r>
            <a:endParaRPr sz="3100">
              <a:solidFill>
                <a:schemeClr val="dk1"/>
              </a:solidFill>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 &amp;x; or </a:t>
            </a: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y = &amp;x;</a:t>
            </a:r>
            <a:endParaRPr sz="3100">
              <a:solidFill>
                <a:schemeClr val="dk1"/>
              </a:solidFill>
              <a:highlight>
                <a:srgbClr val="F4CCCC"/>
              </a:highlight>
            </a:endParaRPr>
          </a:p>
          <a:p>
            <a:pPr indent="0" lvl="0" marL="0" rtl="0" algn="l">
              <a:spcBef>
                <a:spcPts val="1200"/>
              </a:spcBef>
              <a:spcAft>
                <a:spcPts val="0"/>
              </a:spcAft>
              <a:buClr>
                <a:schemeClr val="dk1"/>
              </a:buClr>
              <a:buSzPts val="688"/>
              <a:buFont typeface="Arial"/>
              <a:buNone/>
            </a:pPr>
            <a:r>
              <a:rPr lang="en" sz="6250">
                <a:solidFill>
                  <a:srgbClr val="DD7E6B"/>
                </a:solidFill>
              </a:rPr>
              <a:t>printf</a:t>
            </a:r>
            <a:r>
              <a:rPr lang="en" sz="6250">
                <a:solidFill>
                  <a:schemeClr val="dk1"/>
                </a:solidFill>
              </a:rPr>
              <a:t>("</a:t>
            </a:r>
            <a:r>
              <a:rPr lang="en" sz="6250">
                <a:solidFill>
                  <a:srgbClr val="6AA84F"/>
                </a:solidFill>
              </a:rPr>
              <a:t>%d %d\n</a:t>
            </a:r>
            <a:r>
              <a:rPr lang="en" sz="6250">
                <a:solidFill>
                  <a:schemeClr val="dk1"/>
                </a:solidFill>
              </a:rPr>
              <a:t>",x,y);</a:t>
            </a:r>
            <a:endParaRPr sz="6250">
              <a:solidFill>
                <a:schemeClr val="dk1"/>
              </a:solidFill>
            </a:endParaRPr>
          </a:p>
          <a:p>
            <a:pPr indent="0" lvl="0" marL="0" rtl="0" algn="l">
              <a:spcBef>
                <a:spcPts val="0"/>
              </a:spcBef>
              <a:spcAft>
                <a:spcPts val="0"/>
              </a:spcAft>
              <a:buClr>
                <a:schemeClr val="dk1"/>
              </a:buClr>
              <a:buSzPts val="688"/>
              <a:buFont typeface="Arial"/>
              <a:buNone/>
            </a:pPr>
            <a:r>
              <a:rPr lang="en" sz="6250">
                <a:solidFill>
                  <a:srgbClr val="DD7E6B"/>
                </a:solidFill>
              </a:rPr>
              <a:t>printf</a:t>
            </a:r>
            <a:r>
              <a:rPr lang="en" sz="6250">
                <a:solidFill>
                  <a:schemeClr val="dk1"/>
                </a:solidFill>
              </a:rPr>
              <a:t>("</a:t>
            </a:r>
            <a:r>
              <a:rPr lang="en" sz="6250">
                <a:solidFill>
                  <a:srgbClr val="6AA84F"/>
                </a:solidFill>
              </a:rPr>
              <a:t>%d %d\n</a:t>
            </a:r>
            <a:r>
              <a:rPr lang="en" sz="6250">
                <a:solidFill>
                  <a:schemeClr val="dk1"/>
                </a:solidFill>
              </a:rPr>
              <a:t>", &amp;x, &amp;y);</a:t>
            </a:r>
            <a:endParaRPr sz="6250">
              <a:solidFill>
                <a:schemeClr val="dk1"/>
              </a:solidFill>
            </a:endParaRPr>
          </a:p>
          <a:p>
            <a:pPr indent="0" lvl="0" marL="0" rtl="0" algn="l">
              <a:spcBef>
                <a:spcPts val="0"/>
              </a:spcBef>
              <a:spcAft>
                <a:spcPts val="1200"/>
              </a:spcAft>
              <a:buNone/>
            </a:pPr>
            <a:r>
              <a:t/>
            </a:r>
            <a:endParaRPr sz="3100">
              <a:solidFill>
                <a:schemeClr val="dk1"/>
              </a:solidFill>
              <a:highlight>
                <a:srgbClr val="F4CCCC"/>
              </a:highlight>
            </a:endParaRPr>
          </a:p>
        </p:txBody>
      </p:sp>
      <p:pic>
        <p:nvPicPr>
          <p:cNvPr id="102" name="Google Shape;102;p19"/>
          <p:cNvPicPr preferRelativeResize="0"/>
          <p:nvPr/>
        </p:nvPicPr>
        <p:blipFill>
          <a:blip r:embed="rId3">
            <a:alphaModFix/>
          </a:blip>
          <a:stretch>
            <a:fillRect/>
          </a:stretch>
        </p:blipFill>
        <p:spPr>
          <a:xfrm>
            <a:off x="5158900" y="1093859"/>
            <a:ext cx="2685675" cy="1031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2" name="Google Shape;522;p82"/>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SzPts val="275"/>
              <a:buNone/>
            </a:pPr>
            <a:r>
              <a:rPr lang="en">
                <a:solidFill>
                  <a:srgbClr val="61AEEE"/>
                </a:solidFill>
                <a:highlight>
                  <a:schemeClr val="dk1"/>
                </a:highlight>
              </a:rPr>
              <a:t>#include </a:t>
            </a:r>
            <a:r>
              <a:rPr lang="en">
                <a:solidFill>
                  <a:srgbClr val="98C379"/>
                </a:solidFill>
                <a:highlight>
                  <a:schemeClr val="dk1"/>
                </a:highlight>
              </a:rPr>
              <a:t>&lt;stdio.h&gt;</a:t>
            </a:r>
            <a:endParaRPr>
              <a:solidFill>
                <a:srgbClr val="98C379"/>
              </a:solidFill>
              <a:highlight>
                <a:schemeClr val="dk1"/>
              </a:highlight>
            </a:endParaRPr>
          </a:p>
          <a:p>
            <a:pPr indent="0" lvl="0" marL="0" rtl="0" algn="l">
              <a:spcBef>
                <a:spcPts val="0"/>
              </a:spcBef>
              <a:spcAft>
                <a:spcPts val="0"/>
              </a:spcAft>
              <a:buClr>
                <a:schemeClr val="dk1"/>
              </a:buClr>
              <a:buSzPts val="275"/>
              <a:buFont typeface="Arial"/>
              <a:buNone/>
            </a:pPr>
            <a:r>
              <a:rPr lang="en">
                <a:solidFill>
                  <a:srgbClr val="C678DD"/>
                </a:solidFill>
                <a:highlight>
                  <a:schemeClr val="dk1"/>
                </a:highlight>
              </a:rPr>
              <a:t>void</a:t>
            </a:r>
            <a:r>
              <a:rPr lang="en">
                <a:solidFill>
                  <a:srgbClr val="D3D3D3"/>
                </a:solidFill>
                <a:highlight>
                  <a:schemeClr val="dk1"/>
                </a:highlight>
              </a:rPr>
              <a:t> </a:t>
            </a:r>
            <a:r>
              <a:rPr lang="en">
                <a:solidFill>
                  <a:srgbClr val="6D9EEB"/>
                </a:solidFill>
                <a:highlight>
                  <a:schemeClr val="dk1"/>
                </a:highlight>
              </a:rPr>
              <a:t>smile</a:t>
            </a:r>
            <a:r>
              <a:rPr lang="en">
                <a:solidFill>
                  <a:srgbClr val="D3D3D3"/>
                </a:solidFill>
                <a:highlight>
                  <a:schemeClr val="dk1"/>
                </a:highlight>
              </a:rPr>
              <a:t>();    </a:t>
            </a:r>
            <a:r>
              <a:rPr lang="en">
                <a:solidFill>
                  <a:schemeClr val="lt1"/>
                </a:solidFill>
                <a:highlight>
                  <a:schemeClr val="dk1"/>
                </a:highlight>
              </a:rPr>
              <a:t>// Function Declaration or Prototype</a:t>
            </a:r>
            <a:endParaRPr>
              <a:solidFill>
                <a:srgbClr val="98C379"/>
              </a:solidFill>
              <a:highlight>
                <a:schemeClr val="dk1"/>
              </a:highlight>
            </a:endParaRPr>
          </a:p>
          <a:p>
            <a:pPr indent="0" lvl="0" marL="0" rtl="0" algn="l">
              <a:spcBef>
                <a:spcPts val="0"/>
              </a:spcBef>
              <a:spcAft>
                <a:spcPts val="0"/>
              </a:spcAft>
              <a:buSzPts val="275"/>
              <a:buNone/>
            </a:pPr>
            <a:r>
              <a:rPr lang="en">
                <a:solidFill>
                  <a:srgbClr val="C678DD"/>
                </a:solidFill>
                <a:highlight>
                  <a:schemeClr val="dk1"/>
                </a:highlight>
              </a:rPr>
              <a:t>int</a:t>
            </a:r>
            <a:r>
              <a:rPr lang="en">
                <a:solidFill>
                  <a:srgbClr val="D3D3D3"/>
                </a:solidFill>
                <a:highlight>
                  <a:schemeClr val="dk1"/>
                </a:highlight>
              </a:rPr>
              <a:t> </a:t>
            </a:r>
            <a:r>
              <a:rPr lang="en">
                <a:solidFill>
                  <a:srgbClr val="61AEEE"/>
                </a:solidFill>
                <a:highlight>
                  <a:schemeClr val="dk1"/>
                </a:highlight>
              </a:rPr>
              <a:t>main</a:t>
            </a: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SzPts val="275"/>
              <a:buNone/>
            </a:pP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SzPts val="275"/>
              <a:buNone/>
            </a:pPr>
            <a:r>
              <a:rPr lang="en">
                <a:solidFill>
                  <a:srgbClr val="D3D3D3"/>
                </a:solidFill>
                <a:highlight>
                  <a:schemeClr val="dk1"/>
                </a:highlight>
              </a:rPr>
              <a:t>   </a:t>
            </a:r>
            <a:r>
              <a:rPr lang="en">
                <a:solidFill>
                  <a:srgbClr val="C678DD"/>
                </a:solidFill>
              </a:rPr>
              <a:t>void</a:t>
            </a:r>
            <a:r>
              <a:rPr lang="en">
                <a:solidFill>
                  <a:schemeClr val="dk1"/>
                </a:solidFill>
              </a:rPr>
              <a:t> </a:t>
            </a:r>
            <a:r>
              <a:rPr lang="en">
                <a:solidFill>
                  <a:srgbClr val="38761D"/>
                </a:solidFill>
              </a:rPr>
              <a:t>*(*ptr)</a:t>
            </a:r>
            <a:r>
              <a:rPr lang="en">
                <a:solidFill>
                  <a:schemeClr val="lt1"/>
                </a:solidFill>
              </a:rPr>
              <a:t>();</a:t>
            </a:r>
            <a:endParaRPr>
              <a:solidFill>
                <a:schemeClr val="lt1"/>
              </a:solidFill>
            </a:endParaRPr>
          </a:p>
          <a:p>
            <a:pPr indent="0" lvl="0" marL="0" rtl="0" algn="l">
              <a:spcBef>
                <a:spcPts val="0"/>
              </a:spcBef>
              <a:spcAft>
                <a:spcPts val="0"/>
              </a:spcAft>
              <a:buClr>
                <a:schemeClr val="dk1"/>
              </a:buClr>
              <a:buSzPts val="275"/>
              <a:buFont typeface="Arial"/>
              <a:buNone/>
            </a:pPr>
            <a:r>
              <a:rPr lang="en">
                <a:solidFill>
                  <a:schemeClr val="lt1"/>
                </a:solidFill>
              </a:rPr>
              <a:t>    ptr = &amp;smile;  // Initializing the pointer</a:t>
            </a:r>
            <a:endParaRPr>
              <a:solidFill>
                <a:schemeClr val="lt1"/>
              </a:solidFill>
            </a:endParaRPr>
          </a:p>
          <a:p>
            <a:pPr indent="0" lvl="0" marL="0" rtl="0" algn="l">
              <a:spcBef>
                <a:spcPts val="1200"/>
              </a:spcBef>
              <a:spcAft>
                <a:spcPts val="0"/>
              </a:spcAft>
              <a:buSzPts val="275"/>
              <a:buNone/>
            </a:pPr>
            <a:r>
              <a:rPr lang="en">
                <a:solidFill>
                  <a:schemeClr val="lt1"/>
                </a:solidFill>
              </a:rPr>
              <a:t>   (*ptr)();   </a:t>
            </a:r>
            <a:r>
              <a:rPr lang="en">
                <a:solidFill>
                  <a:schemeClr val="lt1"/>
                </a:solidFill>
                <a:highlight>
                  <a:schemeClr val="dk1"/>
                </a:highlight>
              </a:rPr>
              <a:t>// Function Call</a:t>
            </a:r>
            <a:r>
              <a:rPr lang="en">
                <a:solidFill>
                  <a:srgbClr val="D3D3D3"/>
                </a:solidFill>
                <a:highlight>
                  <a:schemeClr val="dk1"/>
                </a:highlight>
              </a:rPr>
              <a:t>		</a:t>
            </a:r>
            <a:endParaRPr>
              <a:solidFill>
                <a:schemeClr val="lt1"/>
              </a:solidFill>
              <a:highlight>
                <a:schemeClr val="dk1"/>
              </a:highlight>
            </a:endParaRPr>
          </a:p>
          <a:p>
            <a:pPr indent="0" lvl="0" marL="0" rtl="0" algn="l">
              <a:spcBef>
                <a:spcPts val="1200"/>
              </a:spcBef>
              <a:spcAft>
                <a:spcPts val="0"/>
              </a:spcAft>
              <a:buSzPts val="275"/>
              <a:buNone/>
            </a:pPr>
            <a:r>
              <a:rPr lang="en">
                <a:solidFill>
                  <a:srgbClr val="D3D3D3"/>
                </a:solidFill>
                <a:highlight>
                  <a:schemeClr val="dk1"/>
                </a:highlight>
              </a:rPr>
              <a:t>   </a:t>
            </a:r>
            <a:r>
              <a:rPr lang="en">
                <a:solidFill>
                  <a:srgbClr val="C678DD"/>
                </a:solidFill>
                <a:highlight>
                  <a:schemeClr val="dk1"/>
                </a:highlight>
              </a:rPr>
              <a:t>return</a:t>
            </a:r>
            <a:r>
              <a:rPr lang="en">
                <a:solidFill>
                  <a:srgbClr val="D3D3D3"/>
                </a:solidFill>
                <a:highlight>
                  <a:schemeClr val="dk1"/>
                </a:highlight>
              </a:rPr>
              <a:t> </a:t>
            </a:r>
            <a:r>
              <a:rPr lang="en">
                <a:solidFill>
                  <a:srgbClr val="D19A66"/>
                </a:solidFill>
                <a:highlight>
                  <a:schemeClr val="dk1"/>
                </a:highlight>
              </a:rPr>
              <a:t>0</a:t>
            </a: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SzPts val="275"/>
              <a:buNone/>
            </a:pP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a:solidFill>
                  <a:srgbClr val="C678DD"/>
                </a:solidFill>
                <a:highlight>
                  <a:schemeClr val="dk1"/>
                </a:highlight>
              </a:rPr>
              <a:t>void</a:t>
            </a:r>
            <a:r>
              <a:rPr lang="en">
                <a:solidFill>
                  <a:srgbClr val="D3D3D3"/>
                </a:solidFill>
                <a:highlight>
                  <a:schemeClr val="dk1"/>
                </a:highlight>
              </a:rPr>
              <a:t> </a:t>
            </a:r>
            <a:r>
              <a:rPr lang="en">
                <a:solidFill>
                  <a:srgbClr val="6D9EEB"/>
                </a:solidFill>
                <a:highlight>
                  <a:schemeClr val="dk1"/>
                </a:highlight>
              </a:rPr>
              <a:t>smile</a:t>
            </a:r>
            <a:r>
              <a:rPr lang="en">
                <a:solidFill>
                  <a:srgbClr val="D3D3D3"/>
                </a:solidFill>
                <a:highlight>
                  <a:schemeClr val="dk1"/>
                </a:highlight>
              </a:rPr>
              <a:t>()		</a:t>
            </a:r>
            <a:r>
              <a:rPr lang="en">
                <a:solidFill>
                  <a:schemeClr val="lt1"/>
                </a:solidFill>
                <a:highlight>
                  <a:schemeClr val="dk1"/>
                </a:highlight>
              </a:rPr>
              <a:t>// Function Definition</a:t>
            </a:r>
            <a:endParaRPr>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a:solidFill>
                  <a:srgbClr val="D3D3D3"/>
                </a:solidFill>
                <a:highlight>
                  <a:schemeClr val="dk1"/>
                </a:highlight>
              </a:rPr>
              <a:t>  	</a:t>
            </a:r>
            <a:r>
              <a:rPr lang="en">
                <a:solidFill>
                  <a:srgbClr val="DD7E6B"/>
                </a:solidFill>
                <a:highlight>
                  <a:schemeClr val="dk1"/>
                </a:highlight>
              </a:rPr>
              <a:t>printf</a:t>
            </a:r>
            <a:r>
              <a:rPr lang="en">
                <a:solidFill>
                  <a:srgbClr val="D3D3D3"/>
                </a:solidFill>
                <a:highlight>
                  <a:schemeClr val="dk1"/>
                </a:highlight>
              </a:rPr>
              <a:t>(</a:t>
            </a:r>
            <a:r>
              <a:rPr lang="en">
                <a:solidFill>
                  <a:srgbClr val="6AA84F"/>
                </a:solidFill>
                <a:highlight>
                  <a:schemeClr val="dk1"/>
                </a:highlight>
              </a:rPr>
              <a:t>"\nSmile, and the world smiles with you..."</a:t>
            </a:r>
            <a:r>
              <a:rPr lang="en">
                <a:solidFill>
                  <a:srgbClr val="D3D3D3"/>
                </a:solidFill>
                <a:highlight>
                  <a:schemeClr val="dk1"/>
                </a:highlight>
              </a:rPr>
              <a:t>);</a:t>
            </a:r>
            <a:endParaRPr>
              <a:solidFill>
                <a:srgbClr val="D3D3D3"/>
              </a:solidFill>
              <a:highlight>
                <a:schemeClr val="dk1"/>
              </a:highlight>
            </a:endParaRPr>
          </a:p>
          <a:p>
            <a:pPr indent="0" lvl="0" marL="0" rtl="0" algn="l">
              <a:spcBef>
                <a:spcPts val="0"/>
              </a:spcBef>
              <a:spcAft>
                <a:spcPts val="0"/>
              </a:spcAft>
              <a:buSzPts val="275"/>
              <a:buNone/>
            </a:pPr>
            <a:r>
              <a:rPr lang="en">
                <a:solidFill>
                  <a:srgbClr val="D3D3D3"/>
                </a:solidFill>
                <a:highlight>
                  <a:schemeClr val="dk1"/>
                </a:highlight>
              </a:rPr>
              <a:t>}</a:t>
            </a:r>
            <a:endParaRPr>
              <a:solidFill>
                <a:srgbClr val="D3D3D3"/>
              </a:solidFill>
              <a:highlight>
                <a:schemeClr val="dk1"/>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Prototype</a:t>
            </a:r>
            <a:endParaRPr/>
          </a:p>
        </p:txBody>
      </p:sp>
      <p:sp>
        <p:nvSpPr>
          <p:cNvPr id="528" name="Google Shape;528;p8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300">
                <a:solidFill>
                  <a:schemeClr val="dk1"/>
                </a:solidFill>
              </a:rPr>
              <a:t>#include&lt;stdio.h&gt;</a:t>
            </a:r>
            <a:endParaRPr sz="2300">
              <a:solidFill>
                <a:schemeClr val="dk1"/>
              </a:solidFill>
            </a:endParaRPr>
          </a:p>
          <a:p>
            <a:pPr indent="0" lvl="0" marL="0" rtl="0" algn="l">
              <a:spcBef>
                <a:spcPts val="1200"/>
              </a:spcBef>
              <a:spcAft>
                <a:spcPts val="1200"/>
              </a:spcAft>
              <a:buNone/>
            </a:pPr>
            <a:r>
              <a:rPr lang="en" sz="2300">
                <a:solidFill>
                  <a:schemeClr val="dk1"/>
                </a:solidFill>
                <a:highlight>
                  <a:srgbClr val="F4CCCC"/>
                </a:highlight>
              </a:rPr>
              <a:t>char * getName(int *,float *);</a:t>
            </a:r>
            <a:endParaRPr sz="2300">
              <a:solidFill>
                <a:schemeClr val="dk1"/>
              </a:solidFill>
              <a:highlight>
                <a:srgbClr val="F4CCCC"/>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Definition</a:t>
            </a:r>
            <a:endParaRPr/>
          </a:p>
        </p:txBody>
      </p:sp>
      <p:sp>
        <p:nvSpPr>
          <p:cNvPr id="534" name="Google Shape;534;p8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char *getName(int *ivar,float *fvar)</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char *str="www.nu.edu.pk";</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return(str);</a:t>
            </a:r>
            <a:endParaRPr>
              <a:solidFill>
                <a:schemeClr val="dk1"/>
              </a:solidFill>
            </a:endParaRPr>
          </a:p>
          <a:p>
            <a:pPr indent="0" lvl="0" marL="0" rtl="0" algn="l">
              <a:spcBef>
                <a:spcPts val="1200"/>
              </a:spcBef>
              <a:spcAft>
                <a:spcPts val="1200"/>
              </a:spcAft>
              <a:buNone/>
            </a:pPr>
            <a:r>
              <a:rPr lang="en">
                <a:solidFill>
                  <a:schemeClr val="dk1"/>
                </a:solidFill>
              </a:rPr>
              <a:t>}</a:t>
            </a:r>
            <a:endParaRPr>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a:t>
            </a:r>
            <a:endParaRPr/>
          </a:p>
        </p:txBody>
      </p:sp>
      <p:sp>
        <p:nvSpPr>
          <p:cNvPr id="540" name="Google Shape;540;p85"/>
          <p:cNvSpPr txBox="1"/>
          <p:nvPr>
            <p:ph idx="1" type="body"/>
          </p:nvPr>
        </p:nvSpPr>
        <p:spPr>
          <a:xfrm>
            <a:off x="311700" y="1191525"/>
            <a:ext cx="8520600" cy="367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440"/>
              <a:buFont typeface="Arial"/>
              <a:buNone/>
            </a:pPr>
            <a:r>
              <a:rPr lang="en" sz="1620">
                <a:solidFill>
                  <a:schemeClr val="dk1"/>
                </a:solidFill>
              </a:rPr>
              <a:t>int main()</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char *name; int num = 100; float marks = 99.12;</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char *(*ptr)(int*,float *);</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ptr=&amp;getName;</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name = (*ptr)(&amp;num,&amp;marks);</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printf("Name : %s",name);</a:t>
            </a:r>
            <a:endParaRPr sz="1620">
              <a:solidFill>
                <a:schemeClr val="dk1"/>
              </a:solidFill>
            </a:endParaRPr>
          </a:p>
          <a:p>
            <a:pPr indent="0" lvl="0" marL="0" rtl="0" algn="l">
              <a:lnSpc>
                <a:spcPct val="105000"/>
              </a:lnSpc>
              <a:spcBef>
                <a:spcPts val="1200"/>
              </a:spcBef>
              <a:spcAft>
                <a:spcPts val="0"/>
              </a:spcAft>
              <a:buClr>
                <a:schemeClr val="dk1"/>
              </a:buClr>
              <a:buSzPts val="440"/>
              <a:buFont typeface="Arial"/>
              <a:buNone/>
            </a:pPr>
            <a:r>
              <a:rPr lang="en" sz="1620">
                <a:solidFill>
                  <a:schemeClr val="dk1"/>
                </a:solidFill>
              </a:rPr>
              <a:t>return 0;</a:t>
            </a:r>
            <a:endParaRPr sz="1620">
              <a:solidFill>
                <a:schemeClr val="dk1"/>
              </a:solidFill>
            </a:endParaRPr>
          </a:p>
          <a:p>
            <a:pPr indent="0" lvl="0" marL="0" rtl="0" algn="l">
              <a:lnSpc>
                <a:spcPct val="105000"/>
              </a:lnSpc>
              <a:spcBef>
                <a:spcPts val="1200"/>
              </a:spcBef>
              <a:spcAft>
                <a:spcPts val="1200"/>
              </a:spcAft>
              <a:buSzPts val="440"/>
              <a:buNone/>
            </a:pPr>
            <a:r>
              <a:rPr lang="en" sz="1620">
                <a:solidFill>
                  <a:schemeClr val="dk1"/>
                </a:solidFill>
              </a:rPr>
              <a:t>}</a:t>
            </a:r>
            <a:endParaRPr sz="162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6" name="Google Shape;546;p8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7" name="Google Shape;547;p86"/>
          <p:cNvPicPr preferRelativeResize="0"/>
          <p:nvPr/>
        </p:nvPicPr>
        <p:blipFill rotWithShape="1">
          <a:blip r:embed="rId3">
            <a:alphaModFix/>
          </a:blip>
          <a:srcRect b="8214" l="0" r="0" t="0"/>
          <a:stretch/>
        </p:blipFill>
        <p:spPr>
          <a:xfrm>
            <a:off x="456450" y="211225"/>
            <a:ext cx="8119701" cy="47210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7"/>
          <p:cNvSpPr txBox="1"/>
          <p:nvPr>
            <p:ph type="ctrTitle"/>
          </p:nvPr>
        </p:nvSpPr>
        <p:spPr>
          <a:xfrm>
            <a:off x="311700" y="14100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Structures</a:t>
            </a:r>
            <a:r>
              <a:rPr lang="en"/>
              <a:t> &amp; Pointers</a:t>
            </a:r>
            <a:endParaRPr/>
          </a:p>
        </p:txBody>
      </p:sp>
      <p:sp>
        <p:nvSpPr>
          <p:cNvPr id="553" name="Google Shape;553;p87"/>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 pointer</a:t>
            </a:r>
            <a:endParaRPr/>
          </a:p>
        </p:txBody>
      </p:sp>
      <p:sp>
        <p:nvSpPr>
          <p:cNvPr id="559" name="Google Shape;559;p8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solidFill>
                  <a:srgbClr val="B45F06"/>
                </a:solidFill>
              </a:rPr>
              <a:t>struct</a:t>
            </a:r>
            <a:r>
              <a:rPr lang="en">
                <a:solidFill>
                  <a:schemeClr val="dk1"/>
                </a:solidFill>
              </a:rPr>
              <a:t> student {</a:t>
            </a:r>
            <a:endParaRPr>
              <a:solidFill>
                <a:schemeClr val="dk1"/>
              </a:solidFill>
            </a:endParaRPr>
          </a:p>
          <a:p>
            <a:pPr indent="0" lvl="0" marL="0" rtl="0" algn="l">
              <a:spcBef>
                <a:spcPts val="1200"/>
              </a:spcBef>
              <a:spcAft>
                <a:spcPts val="0"/>
              </a:spcAft>
              <a:buNone/>
            </a:pPr>
            <a:r>
              <a:rPr lang="en">
                <a:solidFill>
                  <a:srgbClr val="C678DD"/>
                </a:solidFill>
              </a:rPr>
              <a:t>char</a:t>
            </a:r>
            <a:r>
              <a:rPr lang="en">
                <a:solidFill>
                  <a:schemeClr val="lt1"/>
                </a:solidFill>
              </a:rPr>
              <a:t> </a:t>
            </a:r>
            <a:r>
              <a:rPr lang="en">
                <a:solidFill>
                  <a:schemeClr val="dk1"/>
                </a:solidFill>
                <a:highlight>
                  <a:srgbClr val="EAD1DC"/>
                </a:highlight>
              </a:rPr>
              <a:t>name[20]</a:t>
            </a:r>
            <a:r>
              <a:rPr lang="en">
                <a:solidFill>
                  <a:schemeClr val="dk1"/>
                </a:solidFill>
              </a:rPr>
              <a:t>;</a:t>
            </a:r>
            <a:r>
              <a:rPr lang="en">
                <a:solidFill>
                  <a:schemeClr val="lt1"/>
                </a:solidFill>
              </a:rPr>
              <a:t> </a:t>
            </a:r>
            <a:r>
              <a:rPr lang="en">
                <a:solidFill>
                  <a:srgbClr val="C678DD"/>
                </a:solidFill>
              </a:rPr>
              <a:t>float</a:t>
            </a:r>
            <a:r>
              <a:rPr lang="en">
                <a:solidFill>
                  <a:schemeClr val="lt1"/>
                </a:solidFill>
              </a:rPr>
              <a:t> </a:t>
            </a:r>
            <a:r>
              <a:rPr lang="en">
                <a:solidFill>
                  <a:schemeClr val="dk1"/>
                </a:solidFill>
                <a:highlight>
                  <a:srgbClr val="FFF2CC"/>
                </a:highlight>
              </a:rPr>
              <a:t>marks</a:t>
            </a:r>
            <a:r>
              <a:rPr lang="en">
                <a:solidFill>
                  <a:schemeClr val="dk1"/>
                </a:solidFill>
              </a:rPr>
              <a:t>;</a:t>
            </a:r>
            <a:r>
              <a:rPr lang="en">
                <a:solidFill>
                  <a:srgbClr val="9900FF"/>
                </a:solidFill>
              </a:rPr>
              <a:t>int</a:t>
            </a:r>
            <a:r>
              <a:rPr lang="en">
                <a:solidFill>
                  <a:schemeClr val="dk1"/>
                </a:solidFill>
              </a:rPr>
              <a:t> </a:t>
            </a:r>
            <a:r>
              <a:rPr lang="en">
                <a:solidFill>
                  <a:schemeClr val="dk1"/>
                </a:solidFill>
                <a:highlight>
                  <a:srgbClr val="F4CCCC"/>
                </a:highlight>
              </a:rPr>
              <a:t>batch</a:t>
            </a:r>
            <a:r>
              <a:rPr lang="en">
                <a:solidFill>
                  <a:schemeClr val="dk1"/>
                </a:solidFill>
              </a:rPr>
              <a:t>; </a:t>
            </a:r>
            <a:r>
              <a:rPr lang="en">
                <a:solidFill>
                  <a:srgbClr val="9900FF"/>
                </a:solidFill>
              </a:rPr>
              <a:t>char</a:t>
            </a:r>
            <a:r>
              <a:rPr lang="en">
                <a:solidFill>
                  <a:schemeClr val="dk1"/>
                </a:solidFill>
              </a:rPr>
              <a:t> </a:t>
            </a:r>
            <a:r>
              <a:rPr lang="en">
                <a:solidFill>
                  <a:schemeClr val="dk1"/>
                </a:solidFill>
                <a:highlight>
                  <a:srgbClr val="FFF2CC"/>
                </a:highlight>
              </a:rPr>
              <a:t>city</a:t>
            </a:r>
            <a:r>
              <a:rPr lang="en">
                <a:solidFill>
                  <a:schemeClr val="dk1"/>
                </a:solidFill>
              </a:rPr>
              <a:t>; </a:t>
            </a:r>
            <a:r>
              <a:rPr lang="en">
                <a:solidFill>
                  <a:srgbClr val="9900FF"/>
                </a:solidFill>
              </a:rPr>
              <a:t>int</a:t>
            </a:r>
            <a:r>
              <a:rPr lang="en">
                <a:solidFill>
                  <a:schemeClr val="dk1"/>
                </a:solidFill>
              </a:rPr>
              <a:t> </a:t>
            </a:r>
            <a:r>
              <a:rPr lang="en">
                <a:solidFill>
                  <a:schemeClr val="dk1"/>
                </a:solidFill>
                <a:highlight>
                  <a:srgbClr val="D9EAD3"/>
                </a:highlight>
              </a:rPr>
              <a:t>roll_num</a:t>
            </a:r>
            <a:r>
              <a:rPr lang="en">
                <a:solidFill>
                  <a:schemeClr val="dk1"/>
                </a:solidFill>
              </a:rPr>
              <a:t>;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rgbClr val="B45F06"/>
                </a:solidFill>
              </a:rPr>
              <a:t>struct</a:t>
            </a:r>
            <a:r>
              <a:rPr lang="en">
                <a:solidFill>
                  <a:schemeClr val="dk1"/>
                </a:solidFill>
              </a:rPr>
              <a:t> student </a:t>
            </a:r>
            <a:r>
              <a:rPr lang="en">
                <a:solidFill>
                  <a:schemeClr val="dk1"/>
                </a:solidFill>
              </a:rPr>
              <a:t>*ptr, student1;</a:t>
            </a:r>
            <a:endParaRPr>
              <a:solidFill>
                <a:schemeClr val="dk1"/>
              </a:solidFill>
            </a:endParaRPr>
          </a:p>
          <a:p>
            <a:pPr indent="0" lvl="0" marL="0" rtl="0" algn="l">
              <a:spcBef>
                <a:spcPts val="1200"/>
              </a:spcBef>
              <a:spcAft>
                <a:spcPts val="0"/>
              </a:spcAft>
              <a:buNone/>
            </a:pPr>
            <a:r>
              <a:rPr lang="en">
                <a:solidFill>
                  <a:schemeClr val="dk1"/>
                </a:solidFill>
              </a:rPr>
              <a:t>ptr=&amp;student1;</a:t>
            </a:r>
            <a:endParaRPr>
              <a:solidFill>
                <a:schemeClr val="dk1"/>
              </a:solidFill>
            </a:endParaRPr>
          </a:p>
          <a:p>
            <a:pPr indent="0" lvl="0" marL="0" rtl="0" algn="l">
              <a:spcBef>
                <a:spcPts val="1200"/>
              </a:spcBef>
              <a:spcAft>
                <a:spcPts val="0"/>
              </a:spcAft>
              <a:buNone/>
            </a:pPr>
            <a:r>
              <a:rPr lang="en" sz="3975">
                <a:solidFill>
                  <a:schemeClr val="dk1"/>
                </a:solidFill>
                <a:highlight>
                  <a:srgbClr val="D9EAD3"/>
                </a:highlight>
              </a:rPr>
              <a:t>(*ptr).batch= ptr-&gt;batch</a:t>
            </a:r>
            <a:endParaRPr sz="3975">
              <a:solidFill>
                <a:schemeClr val="dk1"/>
              </a:solidFill>
              <a:highlight>
                <a:srgbClr val="D9EAD3"/>
              </a:highlight>
            </a:endParaRPr>
          </a:p>
          <a:p>
            <a:pPr indent="0" lvl="0" marL="0" rtl="0" algn="l">
              <a:spcBef>
                <a:spcPts val="1200"/>
              </a:spcBef>
              <a:spcAft>
                <a:spcPts val="1200"/>
              </a:spcAft>
              <a:buNone/>
            </a:pPr>
            <a:r>
              <a:rPr lang="en" sz="1127">
                <a:solidFill>
                  <a:schemeClr val="dk1"/>
                </a:solidFill>
                <a:highlight>
                  <a:srgbClr val="F4CCCC"/>
                </a:highlight>
              </a:rPr>
              <a:t>-&gt; member access operator for pointers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5" name="Google Shape;565;p89"/>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chemeClr val="lt1"/>
              </a:solidFill>
              <a:highlight>
                <a:schemeClr val="dk1"/>
              </a:highlight>
            </a:endParaRPr>
          </a:p>
          <a:p>
            <a:pPr indent="0" lvl="0" marL="0" rtl="0" algn="l">
              <a:spcBef>
                <a:spcPts val="0"/>
              </a:spcBef>
              <a:spcAft>
                <a:spcPts val="0"/>
              </a:spcAft>
              <a:buClr>
                <a:schemeClr val="dk1"/>
              </a:buClr>
              <a:buSzPts val="275"/>
              <a:buFont typeface="Arial"/>
              <a:buNone/>
            </a:pPr>
            <a:r>
              <a:rPr lang="en" sz="6200">
                <a:solidFill>
                  <a:srgbClr val="FFE599"/>
                </a:solidFill>
              </a:rPr>
              <a:t>struct</a:t>
            </a:r>
            <a:r>
              <a:rPr lang="en" sz="6200">
                <a:solidFill>
                  <a:schemeClr val="lt1"/>
                </a:solidFill>
              </a:rPr>
              <a:t> student</a:t>
            </a:r>
            <a:endParaRPr sz="6200">
              <a:solidFill>
                <a:schemeClr val="lt1"/>
              </a:solidFill>
            </a:endParaRPr>
          </a:p>
          <a:p>
            <a:pPr indent="0" lvl="0" marL="0" rtl="0" algn="l">
              <a:spcBef>
                <a:spcPts val="0"/>
              </a:spcBef>
              <a:spcAft>
                <a:spcPts val="0"/>
              </a:spcAft>
              <a:buClr>
                <a:schemeClr val="dk1"/>
              </a:buClr>
              <a:buSzPts val="275"/>
              <a:buFont typeface="Arial"/>
              <a:buNone/>
            </a:pPr>
            <a:r>
              <a:rPr lang="en" sz="6200">
                <a:solidFill>
                  <a:schemeClr val="lt1"/>
                </a:solidFill>
              </a:rPr>
              <a:t>{</a:t>
            </a:r>
            <a:endParaRPr sz="6200">
              <a:solidFill>
                <a:schemeClr val="lt1"/>
              </a:solidFill>
            </a:endParaRPr>
          </a:p>
          <a:p>
            <a:pPr indent="0" lvl="0" marL="0" rtl="0" algn="l">
              <a:spcBef>
                <a:spcPts val="0"/>
              </a:spcBef>
              <a:spcAft>
                <a:spcPts val="0"/>
              </a:spcAft>
              <a:buClr>
                <a:schemeClr val="dk1"/>
              </a:buClr>
              <a:buSzPts val="275"/>
              <a:buFont typeface="Arial"/>
              <a:buNone/>
            </a:pPr>
            <a:r>
              <a:rPr lang="en" sz="6200">
                <a:solidFill>
                  <a:srgbClr val="C678DD"/>
                </a:solidFill>
              </a:rPr>
              <a:t>char</a:t>
            </a:r>
            <a:r>
              <a:rPr lang="en" sz="6200">
                <a:solidFill>
                  <a:schemeClr val="lt1"/>
                </a:solidFill>
              </a:rPr>
              <a:t> name[20]; </a:t>
            </a:r>
            <a:r>
              <a:rPr lang="en" sz="6200">
                <a:solidFill>
                  <a:srgbClr val="C678DD"/>
                </a:solidFill>
              </a:rPr>
              <a:t>float</a:t>
            </a:r>
            <a:r>
              <a:rPr lang="en" sz="6200">
                <a:solidFill>
                  <a:schemeClr val="lt1"/>
                </a:solidFill>
              </a:rPr>
              <a:t> marks; </a:t>
            </a:r>
            <a:r>
              <a:rPr lang="en" sz="6200">
                <a:solidFill>
                  <a:srgbClr val="C678DD"/>
                </a:solidFill>
              </a:rPr>
              <a:t>int</a:t>
            </a:r>
            <a:r>
              <a:rPr lang="en" sz="6200">
                <a:solidFill>
                  <a:schemeClr val="lt1"/>
                </a:solidFill>
              </a:rPr>
              <a:t> batch; </a:t>
            </a:r>
            <a:r>
              <a:rPr lang="en" sz="6200">
                <a:solidFill>
                  <a:srgbClr val="C678DD"/>
                </a:solidFill>
              </a:rPr>
              <a:t>char</a:t>
            </a:r>
            <a:r>
              <a:rPr lang="en" sz="6200">
                <a:solidFill>
                  <a:schemeClr val="lt1"/>
                </a:solidFill>
              </a:rPr>
              <a:t> city; </a:t>
            </a:r>
            <a:r>
              <a:rPr lang="en" sz="6200">
                <a:solidFill>
                  <a:srgbClr val="C678DD"/>
                </a:solidFill>
              </a:rPr>
              <a:t>int</a:t>
            </a:r>
            <a:r>
              <a:rPr lang="en" sz="6200">
                <a:solidFill>
                  <a:schemeClr val="lt1"/>
                </a:solidFill>
              </a:rPr>
              <a:t> roll_num;</a:t>
            </a:r>
            <a:endParaRPr sz="6200">
              <a:solidFill>
                <a:srgbClr val="FFD966"/>
              </a:solidFill>
            </a:endParaRPr>
          </a:p>
          <a:p>
            <a:pPr indent="0" lvl="0" marL="0" rtl="0" algn="l">
              <a:spcBef>
                <a:spcPts val="0"/>
              </a:spcBef>
              <a:spcAft>
                <a:spcPts val="0"/>
              </a:spcAft>
              <a:buClr>
                <a:schemeClr val="dk1"/>
              </a:buClr>
              <a:buSzPts val="275"/>
              <a:buFont typeface="Arial"/>
              <a:buNone/>
            </a:pPr>
            <a:r>
              <a:rPr lang="en" sz="6200">
                <a:solidFill>
                  <a:schemeClr val="lt1"/>
                </a:solidFill>
              </a:rPr>
              <a:t>};</a:t>
            </a:r>
            <a:endParaRPr sz="10650">
              <a:solidFill>
                <a:schemeClr val="lt1"/>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rgbClr val="000000"/>
              </a:buClr>
              <a:buSzPts val="275"/>
              <a:buFont typeface="Arial"/>
              <a:buNone/>
            </a:pPr>
            <a:r>
              <a:rPr lang="en" sz="6250">
                <a:solidFill>
                  <a:srgbClr val="FFE599"/>
                </a:solidFill>
                <a:highlight>
                  <a:schemeClr val="dk1"/>
                </a:highlight>
              </a:rPr>
              <a:t>  struct</a:t>
            </a:r>
            <a:r>
              <a:rPr lang="en" sz="6250">
                <a:solidFill>
                  <a:srgbClr val="D3D3D3"/>
                </a:solidFill>
                <a:highlight>
                  <a:schemeClr val="dk1"/>
                </a:highlight>
              </a:rPr>
              <a:t> student </a:t>
            </a:r>
            <a:r>
              <a:rPr lang="en" sz="6250">
                <a:solidFill>
                  <a:srgbClr val="6D9EEB"/>
                </a:solidFill>
                <a:highlight>
                  <a:schemeClr val="dk1"/>
                </a:highlight>
              </a:rPr>
              <a:t>student1, *ptr</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rgbClr val="000000"/>
              </a:buClr>
              <a:buSzPts val="275"/>
              <a:buFont typeface="Arial"/>
              <a:buNone/>
            </a:pPr>
            <a:r>
              <a:rPr lang="en" sz="6250">
                <a:solidFill>
                  <a:srgbClr val="D3D3D3"/>
                </a:solidFill>
                <a:highlight>
                  <a:schemeClr val="dk1"/>
                </a:highlight>
              </a:rPr>
              <a:t>  ptr=&amp;</a:t>
            </a:r>
            <a:r>
              <a:rPr lang="en" sz="6250">
                <a:solidFill>
                  <a:srgbClr val="3D85C6"/>
                </a:solidFill>
                <a:highlight>
                  <a:schemeClr val="dk1"/>
                </a:highlight>
              </a:rPr>
              <a:t>student1</a:t>
            </a:r>
            <a:r>
              <a:rPr lang="en" sz="6250">
                <a:solidFill>
                  <a:schemeClr val="lt1"/>
                </a:solidFill>
                <a:highlight>
                  <a:schemeClr val="dk1"/>
                </a:highlight>
              </a:rPr>
              <a:t>;</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name :</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%s</a:t>
            </a:r>
            <a:r>
              <a:rPr lang="en" sz="6250">
                <a:solidFill>
                  <a:srgbClr val="D3D3D3"/>
                </a:solidFill>
                <a:highlight>
                  <a:schemeClr val="dk1"/>
                </a:highlight>
              </a:rPr>
              <a:t>",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name);</a:t>
            </a:r>
            <a:endParaRPr sz="6250">
              <a:solidFill>
                <a:srgbClr val="D3D3D3"/>
              </a:solidFill>
              <a:highlight>
                <a:schemeClr val="dk1"/>
              </a:highlight>
            </a:endParaRPr>
          </a:p>
          <a:p>
            <a:pPr indent="0" lvl="0" marL="0" rtl="0" algn="l">
              <a:spcBef>
                <a:spcPts val="0"/>
              </a:spcBef>
              <a:spcAft>
                <a:spcPts val="0"/>
              </a:spcAft>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marks:</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%f</a:t>
            </a:r>
            <a:r>
              <a:rPr lang="en" sz="6250">
                <a:solidFill>
                  <a:srgbClr val="D3D3D3"/>
                </a:solidFill>
                <a:highlight>
                  <a:schemeClr val="dk1"/>
                </a:highlight>
              </a:rPr>
              <a:t>", </a:t>
            </a:r>
            <a:r>
              <a:rPr lang="en" sz="6250">
                <a:solidFill>
                  <a:srgbClr val="6AA84F"/>
                </a:solidFill>
                <a:highlight>
                  <a:schemeClr val="dk1"/>
                </a:highlight>
              </a:rPr>
              <a:t>&amp;</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marks);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batch:</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&amp;</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batch);</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city:</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 </a:t>
            </a:r>
            <a:r>
              <a:rPr lang="en" sz="6250">
                <a:solidFill>
                  <a:srgbClr val="6AA84F"/>
                </a:solidFill>
                <a:highlight>
                  <a:schemeClr val="dk1"/>
                </a:highlight>
              </a:rPr>
              <a:t>%c</a:t>
            </a:r>
            <a:r>
              <a:rPr lang="en" sz="6250">
                <a:solidFill>
                  <a:srgbClr val="D3D3D3"/>
                </a:solidFill>
                <a:highlight>
                  <a:schemeClr val="dk1"/>
                </a:highlight>
              </a:rPr>
              <a:t>",</a:t>
            </a:r>
            <a:r>
              <a:rPr lang="en" sz="6250">
                <a:solidFill>
                  <a:srgbClr val="6AA84F"/>
                </a:solidFill>
                <a:highlight>
                  <a:schemeClr val="dk1"/>
                </a:highlight>
              </a:rPr>
              <a:t>&amp;</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city);</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roll_num:</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&amp;</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roll_num);</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Your data is\nName : %s \nMarks : %f\nBatch :    %d\nCity:%c\nRoll Number :%d</a:t>
            </a:r>
            <a:r>
              <a:rPr lang="en" sz="6250">
                <a:solidFill>
                  <a:srgbClr val="D3D3D3"/>
                </a:solidFill>
                <a:highlight>
                  <a:schemeClr val="dk1"/>
                </a:highlight>
              </a:rPr>
              <a:t>",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name,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marks,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batch,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city, </a:t>
            </a:r>
            <a:r>
              <a:rPr lang="en" sz="6250">
                <a:solidFill>
                  <a:srgbClr val="6D9EEB"/>
                </a:solidFill>
                <a:highlight>
                  <a:schemeClr val="dk1"/>
                </a:highlight>
              </a:rPr>
              <a:t>ptr</a:t>
            </a:r>
            <a:r>
              <a:rPr lang="en" sz="6250">
                <a:solidFill>
                  <a:srgbClr val="D3D3D3"/>
                </a:solidFill>
                <a:highlight>
                  <a:schemeClr val="dk1"/>
                </a:highlight>
              </a:rPr>
              <a:t>-&gt;</a:t>
            </a:r>
            <a:r>
              <a:rPr lang="en" sz="6250">
                <a:solidFill>
                  <a:srgbClr val="D3D3D3"/>
                </a:solidFill>
                <a:highlight>
                  <a:schemeClr val="dk1"/>
                </a:highlight>
              </a:rPr>
              <a:t>roll_num);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C678DD"/>
                </a:solidFill>
                <a:highlight>
                  <a:schemeClr val="dk1"/>
                </a:highlight>
              </a:rPr>
              <a:t>  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1050">
              <a:solidFill>
                <a:srgbClr val="D3D3D3"/>
              </a:solidFill>
              <a:highlight>
                <a:schemeClr val="dk1"/>
              </a:highlight>
              <a:latin typeface="Courier New"/>
              <a:ea typeface="Courier New"/>
              <a:cs typeface="Courier New"/>
              <a:sym typeface="Courier New"/>
            </a:endParaRPr>
          </a:p>
          <a:p>
            <a:pPr indent="0" lvl="0" marL="0" rtl="0" algn="l">
              <a:spcBef>
                <a:spcPts val="0"/>
              </a:spcBef>
              <a:spcAft>
                <a:spcPts val="1200"/>
              </a:spcAft>
              <a:buNone/>
            </a:pPr>
            <a:r>
              <a:t/>
            </a:r>
            <a:endParaRPr>
              <a:highlight>
                <a:schemeClr val="dk1"/>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DMA of </a:t>
            </a:r>
            <a:r>
              <a:rPr lang="en"/>
              <a:t>Struct </a:t>
            </a:r>
            <a:endParaRPr/>
          </a:p>
        </p:txBody>
      </p:sp>
      <p:sp>
        <p:nvSpPr>
          <p:cNvPr id="571" name="Google Shape;571;p9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Sometimes, the number of struct variables you declared may be insufficient. </a:t>
            </a:r>
            <a:endParaRPr>
              <a:solidFill>
                <a:schemeClr val="dk1"/>
              </a:solidFill>
            </a:endParaRPr>
          </a:p>
          <a:p>
            <a:pPr indent="0" lvl="0" marL="0" rtl="0" algn="l">
              <a:spcBef>
                <a:spcPts val="1200"/>
              </a:spcBef>
              <a:spcAft>
                <a:spcPts val="0"/>
              </a:spcAft>
              <a:buNone/>
            </a:pPr>
            <a:r>
              <a:rPr lang="en">
                <a:solidFill>
                  <a:schemeClr val="dk1"/>
                </a:solidFill>
              </a:rPr>
              <a:t>You may need to allocate memory during run-time. </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7" name="Google Shape;577;p91"/>
          <p:cNvSpPr txBox="1"/>
          <p:nvPr>
            <p:ph idx="1" type="body"/>
          </p:nvPr>
        </p:nvSpPr>
        <p:spPr>
          <a:xfrm>
            <a:off x="261475" y="22275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98C379"/>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61AEEE"/>
                </a:solidFill>
                <a:highlight>
                  <a:schemeClr val="dk1"/>
                </a:highlight>
              </a:rPr>
              <a:t>#include </a:t>
            </a:r>
            <a:r>
              <a:rPr lang="en" sz="6250">
                <a:solidFill>
                  <a:srgbClr val="98C379"/>
                </a:solidFill>
                <a:highlight>
                  <a:schemeClr val="dk1"/>
                </a:highlight>
              </a:rPr>
              <a:t>&lt;stdlib.h&gt;</a:t>
            </a:r>
            <a:endParaRPr sz="6250">
              <a:solidFill>
                <a:srgbClr val="61AEEE"/>
              </a:solidFill>
              <a:highlight>
                <a:schemeClr val="dk1"/>
              </a:highlight>
            </a:endParaRPr>
          </a:p>
          <a:p>
            <a:pPr indent="0" lvl="0" marL="0" rtl="0" algn="l">
              <a:spcBef>
                <a:spcPts val="0"/>
              </a:spcBef>
              <a:spcAft>
                <a:spcPts val="0"/>
              </a:spcAft>
              <a:buClr>
                <a:schemeClr val="dk1"/>
              </a:buClr>
              <a:buSzPts val="275"/>
              <a:buFont typeface="Arial"/>
              <a:buNone/>
            </a:pPr>
            <a:r>
              <a:rPr lang="en" sz="6200">
                <a:solidFill>
                  <a:srgbClr val="FFE599"/>
                </a:solidFill>
              </a:rPr>
              <a:t>struct</a:t>
            </a:r>
            <a:r>
              <a:rPr lang="en" sz="6200">
                <a:solidFill>
                  <a:schemeClr val="lt1"/>
                </a:solidFill>
              </a:rPr>
              <a:t> student</a:t>
            </a:r>
            <a:endParaRPr sz="6200">
              <a:solidFill>
                <a:schemeClr val="lt1"/>
              </a:solidFill>
            </a:endParaRPr>
          </a:p>
          <a:p>
            <a:pPr indent="0" lvl="0" marL="0" rtl="0" algn="l">
              <a:spcBef>
                <a:spcPts val="0"/>
              </a:spcBef>
              <a:spcAft>
                <a:spcPts val="0"/>
              </a:spcAft>
              <a:buClr>
                <a:schemeClr val="dk1"/>
              </a:buClr>
              <a:buSzPts val="275"/>
              <a:buFont typeface="Arial"/>
              <a:buNone/>
            </a:pPr>
            <a:r>
              <a:rPr lang="en" sz="6200">
                <a:solidFill>
                  <a:schemeClr val="lt1"/>
                </a:solidFill>
              </a:rPr>
              <a:t>{</a:t>
            </a:r>
            <a:endParaRPr sz="6200">
              <a:solidFill>
                <a:schemeClr val="lt1"/>
              </a:solidFill>
            </a:endParaRPr>
          </a:p>
          <a:p>
            <a:pPr indent="0" lvl="0" marL="0" rtl="0" algn="l">
              <a:spcBef>
                <a:spcPts val="0"/>
              </a:spcBef>
              <a:spcAft>
                <a:spcPts val="0"/>
              </a:spcAft>
              <a:buClr>
                <a:schemeClr val="dk1"/>
              </a:buClr>
              <a:buSzPts val="275"/>
              <a:buFont typeface="Arial"/>
              <a:buNone/>
            </a:pPr>
            <a:r>
              <a:rPr lang="en" sz="6200">
                <a:solidFill>
                  <a:srgbClr val="C678DD"/>
                </a:solidFill>
              </a:rPr>
              <a:t>char</a:t>
            </a:r>
            <a:r>
              <a:rPr lang="en" sz="6200">
                <a:solidFill>
                  <a:schemeClr val="lt1"/>
                </a:solidFill>
              </a:rPr>
              <a:t> name[20]; </a:t>
            </a:r>
            <a:r>
              <a:rPr lang="en" sz="6200">
                <a:solidFill>
                  <a:srgbClr val="C678DD"/>
                </a:solidFill>
              </a:rPr>
              <a:t>float</a:t>
            </a:r>
            <a:r>
              <a:rPr lang="en" sz="6200">
                <a:solidFill>
                  <a:schemeClr val="lt1"/>
                </a:solidFill>
              </a:rPr>
              <a:t> marks; </a:t>
            </a:r>
            <a:r>
              <a:rPr lang="en" sz="6200">
                <a:solidFill>
                  <a:srgbClr val="C678DD"/>
                </a:solidFill>
              </a:rPr>
              <a:t>int</a:t>
            </a:r>
            <a:r>
              <a:rPr lang="en" sz="6200">
                <a:solidFill>
                  <a:schemeClr val="lt1"/>
                </a:solidFill>
              </a:rPr>
              <a:t> batch; </a:t>
            </a:r>
            <a:r>
              <a:rPr lang="en" sz="6200">
                <a:solidFill>
                  <a:srgbClr val="C678DD"/>
                </a:solidFill>
              </a:rPr>
              <a:t>char</a:t>
            </a:r>
            <a:r>
              <a:rPr lang="en" sz="6200">
                <a:solidFill>
                  <a:schemeClr val="lt1"/>
                </a:solidFill>
              </a:rPr>
              <a:t> city; </a:t>
            </a:r>
            <a:r>
              <a:rPr lang="en" sz="6200">
                <a:solidFill>
                  <a:srgbClr val="C678DD"/>
                </a:solidFill>
              </a:rPr>
              <a:t>int</a:t>
            </a:r>
            <a:r>
              <a:rPr lang="en" sz="6200">
                <a:solidFill>
                  <a:schemeClr val="lt1"/>
                </a:solidFill>
              </a:rPr>
              <a:t> roll_num;</a:t>
            </a:r>
            <a:endParaRPr sz="6200">
              <a:solidFill>
                <a:srgbClr val="FFD966"/>
              </a:solidFill>
            </a:endParaRPr>
          </a:p>
          <a:p>
            <a:pPr indent="0" lvl="0" marL="0" rtl="0" algn="l">
              <a:spcBef>
                <a:spcPts val="0"/>
              </a:spcBef>
              <a:spcAft>
                <a:spcPts val="0"/>
              </a:spcAft>
              <a:buClr>
                <a:schemeClr val="dk1"/>
              </a:buClr>
              <a:buSzPts val="275"/>
              <a:buFont typeface="Arial"/>
              <a:buNone/>
            </a:pPr>
            <a:r>
              <a:rPr lang="en" sz="6200">
                <a:solidFill>
                  <a:schemeClr val="lt1"/>
                </a:solidFill>
              </a:rPr>
              <a:t>};</a:t>
            </a:r>
            <a:endParaRPr sz="6250">
              <a:solidFill>
                <a:srgbClr val="C678DD"/>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FFE599"/>
                </a:solidFill>
                <a:highlight>
                  <a:schemeClr val="dk1"/>
                </a:highlight>
              </a:rPr>
              <a:t>   struct</a:t>
            </a:r>
            <a:r>
              <a:rPr lang="en" sz="6250">
                <a:solidFill>
                  <a:srgbClr val="D3D3D3"/>
                </a:solidFill>
                <a:highlight>
                  <a:schemeClr val="dk1"/>
                </a:highlight>
              </a:rPr>
              <a:t> student </a:t>
            </a:r>
            <a:r>
              <a:rPr lang="en" sz="6250">
                <a:solidFill>
                  <a:srgbClr val="6D9EEB"/>
                </a:solidFill>
                <a:highlight>
                  <a:schemeClr val="dk1"/>
                </a:highlight>
              </a:rPr>
              <a:t>*ptr</a:t>
            </a:r>
            <a:r>
              <a:rPr lang="en" sz="6250">
                <a:solidFill>
                  <a:srgbClr val="D3D3D3"/>
                </a:solidFill>
                <a:highlight>
                  <a:schemeClr val="dk1"/>
                </a:highlight>
              </a:rPr>
              <a:t>;</a:t>
            </a:r>
            <a:r>
              <a:rPr lang="en" sz="6250">
                <a:solidFill>
                  <a:srgbClr val="D3D3D3"/>
                </a:solidFill>
                <a:highlight>
                  <a:schemeClr val="dk1"/>
                </a:highlight>
              </a:rPr>
              <a:t>   </a:t>
            </a:r>
            <a:r>
              <a:rPr lang="en" sz="6250">
                <a:solidFill>
                  <a:srgbClr val="9900FF"/>
                </a:solidFill>
                <a:highlight>
                  <a:schemeClr val="dk1"/>
                </a:highlight>
              </a:rPr>
              <a:t>int</a:t>
            </a:r>
            <a:r>
              <a:rPr lang="en" sz="6250">
                <a:solidFill>
                  <a:srgbClr val="D3D3D3"/>
                </a:solidFill>
                <a:highlight>
                  <a:schemeClr val="dk1"/>
                </a:highlight>
              </a:rPr>
              <a:t> i,n;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the number of students: </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&amp;n);</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9900FF"/>
                </a:solidFill>
                <a:highlight>
                  <a:schemeClr val="dk1"/>
                </a:highlight>
              </a:rPr>
              <a:t>   ptr</a:t>
            </a:r>
            <a:r>
              <a:rPr lang="en" sz="6250">
                <a:solidFill>
                  <a:srgbClr val="D3D3D3"/>
                </a:solidFill>
                <a:highlight>
                  <a:schemeClr val="dk1"/>
                </a:highlight>
              </a:rPr>
              <a:t> = </a:t>
            </a:r>
            <a:r>
              <a:rPr lang="en" sz="6250">
                <a:solidFill>
                  <a:srgbClr val="F4CCCC"/>
                </a:solidFill>
                <a:highlight>
                  <a:schemeClr val="dk1"/>
                </a:highlight>
              </a:rPr>
              <a:t>(struct student *)</a:t>
            </a:r>
            <a:r>
              <a:rPr lang="en" sz="6250">
                <a:solidFill>
                  <a:srgbClr val="D3D3D3"/>
                </a:solidFill>
                <a:highlight>
                  <a:schemeClr val="dk1"/>
                </a:highlight>
              </a:rPr>
              <a:t> </a:t>
            </a:r>
            <a:r>
              <a:rPr lang="en" sz="6250">
                <a:solidFill>
                  <a:srgbClr val="B45F06"/>
                </a:solidFill>
                <a:highlight>
                  <a:schemeClr val="dk1"/>
                </a:highlight>
              </a:rPr>
              <a:t>malloc</a:t>
            </a:r>
            <a:r>
              <a:rPr lang="en" sz="6250">
                <a:solidFill>
                  <a:srgbClr val="D3D3D3"/>
                </a:solidFill>
                <a:highlight>
                  <a:schemeClr val="dk1"/>
                </a:highlight>
              </a:rPr>
              <a:t>(</a:t>
            </a:r>
            <a:r>
              <a:rPr lang="en" sz="6250">
                <a:solidFill>
                  <a:srgbClr val="8E7CC3"/>
                </a:solidFill>
                <a:highlight>
                  <a:schemeClr val="dk1"/>
                </a:highlight>
              </a:rPr>
              <a:t>n * sizeof(struct student)</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BF9000"/>
                </a:solidFill>
                <a:highlight>
                  <a:schemeClr val="dk1"/>
                </a:highlight>
              </a:rPr>
              <a:t>for</a:t>
            </a:r>
            <a:r>
              <a:rPr lang="en" sz="6250">
                <a:solidFill>
                  <a:srgbClr val="D3D3D3"/>
                </a:solidFill>
                <a:highlight>
                  <a:schemeClr val="dk1"/>
                </a:highlight>
              </a:rPr>
              <a:t>(i=0; i&lt;n; i++)</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name :</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%s</a:t>
            </a:r>
            <a:r>
              <a:rPr lang="en" sz="6250">
                <a:solidFill>
                  <a:srgbClr val="D3D3D3"/>
                </a:solidFill>
                <a:highlight>
                  <a:schemeClr val="dk1"/>
                </a:highlight>
              </a:rPr>
              <a:t>", </a:t>
            </a:r>
            <a:r>
              <a:rPr lang="en" sz="6250">
                <a:solidFill>
                  <a:srgbClr val="6D9EEB"/>
                </a:solidFill>
                <a:highlight>
                  <a:schemeClr val="dk1"/>
                </a:highlight>
              </a:rPr>
              <a:t>(ptr+i)</a:t>
            </a:r>
            <a:r>
              <a:rPr lang="en" sz="6250">
                <a:solidFill>
                  <a:srgbClr val="D3D3D3"/>
                </a:solidFill>
                <a:highlight>
                  <a:schemeClr val="dk1"/>
                </a:highlight>
              </a:rPr>
              <a:t>-&gt;name);</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marks:</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%f</a:t>
            </a:r>
            <a:r>
              <a:rPr lang="en" sz="6250">
                <a:solidFill>
                  <a:srgbClr val="D3D3D3"/>
                </a:solidFill>
                <a:highlight>
                  <a:schemeClr val="dk1"/>
                </a:highlight>
              </a:rPr>
              <a:t>", </a:t>
            </a:r>
            <a:r>
              <a:rPr lang="en" sz="6250">
                <a:solidFill>
                  <a:srgbClr val="6AA84F"/>
                </a:solidFill>
                <a:highlight>
                  <a:schemeClr val="dk1"/>
                </a:highlight>
              </a:rPr>
              <a:t>&amp;</a:t>
            </a:r>
            <a:r>
              <a:rPr lang="en" sz="6250">
                <a:solidFill>
                  <a:srgbClr val="6D9EEB"/>
                </a:solidFill>
                <a:highlight>
                  <a:schemeClr val="dk1"/>
                </a:highlight>
              </a:rPr>
              <a:t>(ptr+i)</a:t>
            </a:r>
            <a:r>
              <a:rPr lang="en" sz="6250">
                <a:solidFill>
                  <a:srgbClr val="D3D3D3"/>
                </a:solidFill>
                <a:highlight>
                  <a:schemeClr val="dk1"/>
                </a:highlight>
              </a:rPr>
              <a:t>-&gt;marks);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a:t>
            </a:r>
            <a:r>
              <a:rPr lang="en" sz="6250">
                <a:solidFill>
                  <a:srgbClr val="6AA84F"/>
                </a:solidFill>
                <a:highlight>
                  <a:schemeClr val="dk1"/>
                </a:highlight>
              </a:rPr>
              <a:t>Enter your batch:</a:t>
            </a: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a:t>
            </a:r>
            <a:r>
              <a:rPr lang="en" sz="6250">
                <a:solidFill>
                  <a:srgbClr val="6AA84F"/>
                </a:solidFill>
                <a:highlight>
                  <a:schemeClr val="dk1"/>
                </a:highlight>
              </a:rPr>
              <a:t>%d</a:t>
            </a:r>
            <a:r>
              <a:rPr lang="en" sz="6250">
                <a:solidFill>
                  <a:srgbClr val="D3D3D3"/>
                </a:solidFill>
                <a:highlight>
                  <a:schemeClr val="dk1"/>
                </a:highlight>
              </a:rPr>
              <a:t>", </a:t>
            </a:r>
            <a:r>
              <a:rPr lang="en" sz="6250">
                <a:solidFill>
                  <a:srgbClr val="6AA84F"/>
                </a:solidFill>
                <a:highlight>
                  <a:schemeClr val="dk1"/>
                </a:highlight>
              </a:rPr>
              <a:t>&amp;</a:t>
            </a:r>
            <a:r>
              <a:rPr lang="en" sz="6250">
                <a:solidFill>
                  <a:srgbClr val="6D9EEB"/>
                </a:solidFill>
                <a:highlight>
                  <a:schemeClr val="dk1"/>
                </a:highlight>
              </a:rPr>
              <a:t>(ptr+i)</a:t>
            </a:r>
            <a:r>
              <a:rPr lang="en" sz="6250">
                <a:solidFill>
                  <a:srgbClr val="D3D3D3"/>
                </a:solidFill>
                <a:highlight>
                  <a:schemeClr val="dk1"/>
                </a:highlight>
              </a:rPr>
              <a:t>-&gt;batch);</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5A6BD"/>
                </a:solidFill>
                <a:highlight>
                  <a:schemeClr val="dk1"/>
                </a:highlight>
              </a:rPr>
              <a:t>free(ptr);</a:t>
            </a:r>
            <a:r>
              <a:rPr lang="en" sz="6250">
                <a:solidFill>
                  <a:srgbClr val="D3D3D3"/>
                </a:solidFill>
                <a:highlight>
                  <a:schemeClr val="dk1"/>
                </a:highlight>
              </a:rPr>
              <a:t> // </a:t>
            </a:r>
            <a:r>
              <a:rPr lang="en" sz="6250">
                <a:solidFill>
                  <a:srgbClr val="FFE599"/>
                </a:solidFill>
                <a:highlight>
                  <a:schemeClr val="dk1"/>
                </a:highlight>
              </a:rPr>
              <a:t>deallocating the memory</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t/>
            </a:r>
            <a:endParaRPr sz="6250">
              <a:solidFill>
                <a:srgbClr val="D3D3D3"/>
              </a:solidFill>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108" name="Google Shape;108;p20"/>
          <p:cNvSpPr txBox="1"/>
          <p:nvPr>
            <p:ph idx="1" type="body"/>
          </p:nvPr>
        </p:nvSpPr>
        <p:spPr>
          <a:xfrm>
            <a:off x="381750" y="1188475"/>
            <a:ext cx="8259600" cy="3340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834">
                <a:solidFill>
                  <a:schemeClr val="dk1"/>
                </a:solidFill>
              </a:rPr>
              <a:t>Interestingly we can access value of x through y variable too.</a:t>
            </a:r>
            <a:endParaRPr sz="1834">
              <a:solidFill>
                <a:schemeClr val="dk1"/>
              </a:solidFill>
            </a:endParaRPr>
          </a:p>
          <a:p>
            <a:pPr indent="0" lvl="0" marL="0" rtl="0" algn="l">
              <a:spcBef>
                <a:spcPts val="0"/>
              </a:spcBef>
              <a:spcAft>
                <a:spcPts val="0"/>
              </a:spcAft>
              <a:buNone/>
            </a:pPr>
            <a:r>
              <a:t/>
            </a:r>
            <a:endParaRPr sz="2667">
              <a:solidFill>
                <a:schemeClr val="dk1"/>
              </a:solidFill>
            </a:endParaRPr>
          </a:p>
          <a:p>
            <a:pPr indent="0" lvl="0" marL="0" rtl="0" algn="l">
              <a:spcBef>
                <a:spcPts val="0"/>
              </a:spcBef>
              <a:spcAft>
                <a:spcPts val="0"/>
              </a:spcAft>
              <a:buNone/>
            </a:pPr>
            <a:r>
              <a:rPr lang="en" sz="2451">
                <a:solidFill>
                  <a:schemeClr val="dk1"/>
                </a:solidFill>
              </a:rPr>
              <a:t>y</a:t>
            </a:r>
            <a:r>
              <a:rPr lang="en" sz="2451">
                <a:solidFill>
                  <a:schemeClr val="dk1"/>
                </a:solidFill>
              </a:rPr>
              <a:t>  = holds the address of x</a:t>
            </a:r>
            <a:endParaRPr sz="2451">
              <a:solidFill>
                <a:schemeClr val="dk1"/>
              </a:solidFill>
            </a:endParaRPr>
          </a:p>
          <a:p>
            <a:pPr indent="0" lvl="0" marL="0" rtl="0" algn="l">
              <a:spcBef>
                <a:spcPts val="0"/>
              </a:spcBef>
              <a:spcAft>
                <a:spcPts val="0"/>
              </a:spcAft>
              <a:buNone/>
            </a:pPr>
            <a:r>
              <a:rPr lang="en" sz="2451">
                <a:solidFill>
                  <a:schemeClr val="dk1"/>
                </a:solidFill>
              </a:rPr>
              <a:t>*y = pointer accessing value </a:t>
            </a:r>
            <a:endParaRPr sz="2451">
              <a:solidFill>
                <a:schemeClr val="dk1"/>
              </a:solidFill>
            </a:endParaRPr>
          </a:p>
          <a:p>
            <a:pPr indent="0" lvl="0" marL="0" rtl="0" algn="l">
              <a:spcBef>
                <a:spcPts val="0"/>
              </a:spcBef>
              <a:spcAft>
                <a:spcPts val="0"/>
              </a:spcAft>
              <a:buNone/>
            </a:pPr>
            <a:r>
              <a:rPr lang="en" sz="2451">
                <a:solidFill>
                  <a:schemeClr val="dk1"/>
                </a:solidFill>
              </a:rPr>
              <a:t>     of x</a:t>
            </a:r>
            <a:endParaRPr sz="2451">
              <a:solidFill>
                <a:schemeClr val="dk1"/>
              </a:solidFill>
            </a:endParaRPr>
          </a:p>
          <a:p>
            <a:pPr indent="0" lvl="0" marL="0" rtl="0" algn="l">
              <a:spcBef>
                <a:spcPts val="0"/>
              </a:spcBef>
              <a:spcAft>
                <a:spcPts val="0"/>
              </a:spcAft>
              <a:buNone/>
            </a:pPr>
            <a:r>
              <a:t/>
            </a:r>
            <a:endParaRPr sz="2451">
              <a:solidFill>
                <a:schemeClr val="dk1"/>
              </a:solidFill>
            </a:endParaRPr>
          </a:p>
          <a:p>
            <a:pPr indent="0" lvl="0" marL="0" rtl="0" algn="l">
              <a:spcBef>
                <a:spcPts val="0"/>
              </a:spcBef>
              <a:spcAft>
                <a:spcPts val="0"/>
              </a:spcAft>
              <a:buNone/>
            </a:pPr>
            <a:r>
              <a:rPr lang="en" sz="2973">
                <a:solidFill>
                  <a:srgbClr val="DD7E6B"/>
                </a:solidFill>
              </a:rPr>
              <a:t>printf</a:t>
            </a:r>
            <a:r>
              <a:rPr lang="en" sz="2973">
                <a:solidFill>
                  <a:schemeClr val="dk1"/>
                </a:solidFill>
              </a:rPr>
              <a:t>("</a:t>
            </a:r>
            <a:r>
              <a:rPr lang="en" sz="2973">
                <a:solidFill>
                  <a:srgbClr val="6AA84F"/>
                </a:solidFill>
              </a:rPr>
              <a:t>%d %d\n</a:t>
            </a:r>
            <a:r>
              <a:rPr lang="en" sz="2973">
                <a:solidFill>
                  <a:schemeClr val="dk1"/>
                </a:solidFill>
              </a:rPr>
              <a:t>",y,*y);</a:t>
            </a:r>
            <a:endParaRPr sz="2973">
              <a:solidFill>
                <a:schemeClr val="dk1"/>
              </a:solidFill>
            </a:endParaRPr>
          </a:p>
          <a:p>
            <a:pPr indent="0" lvl="0" marL="0" rtl="0" algn="l">
              <a:spcBef>
                <a:spcPts val="0"/>
              </a:spcBef>
              <a:spcAft>
                <a:spcPts val="1200"/>
              </a:spcAft>
              <a:buNone/>
            </a:pPr>
            <a:r>
              <a:t/>
            </a:r>
            <a:endParaRPr sz="3100">
              <a:solidFill>
                <a:schemeClr val="dk1"/>
              </a:solidFill>
              <a:highlight>
                <a:srgbClr val="F4CCCC"/>
              </a:highlight>
            </a:endParaRPr>
          </a:p>
        </p:txBody>
      </p:sp>
      <p:pic>
        <p:nvPicPr>
          <p:cNvPr id="109" name="Google Shape;109;p20"/>
          <p:cNvPicPr preferRelativeResize="0"/>
          <p:nvPr/>
        </p:nvPicPr>
        <p:blipFill>
          <a:blip r:embed="rId3">
            <a:alphaModFix/>
          </a:blip>
          <a:stretch>
            <a:fillRect/>
          </a:stretch>
        </p:blipFill>
        <p:spPr>
          <a:xfrm>
            <a:off x="5635250" y="1808275"/>
            <a:ext cx="3459275" cy="2873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ctrTitle"/>
          </p:nvPr>
        </p:nvSpPr>
        <p:spPr>
          <a:xfrm>
            <a:off x="311700" y="14100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sp>
        <p:nvSpPr>
          <p:cNvPr id="583" name="Google Shape;583;p9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1"/>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a=0; 			</a:t>
            </a:r>
            <a:r>
              <a:rPr lang="en" sz="6250">
                <a:solidFill>
                  <a:srgbClr val="C678DD"/>
                </a:solidFill>
                <a:highlight>
                  <a:schemeClr val="dk1"/>
                </a:highlight>
              </a:rPr>
              <a:t>int</a:t>
            </a:r>
            <a:r>
              <a:rPr lang="en" sz="6250">
                <a:solidFill>
                  <a:srgbClr val="D3D3D3"/>
                </a:solidFill>
                <a:highlight>
                  <a:schemeClr val="dk1"/>
                </a:highlight>
              </a:rPr>
              <a:t> *ap;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char</a:t>
            </a:r>
            <a:r>
              <a:rPr lang="en" sz="6250">
                <a:solidFill>
                  <a:srgbClr val="D3D3D3"/>
                </a:solidFill>
                <a:highlight>
                  <a:schemeClr val="dk1"/>
                </a:highlight>
              </a:rPr>
              <a:t> b='k'; 		</a:t>
            </a:r>
            <a:r>
              <a:rPr lang="en" sz="6250">
                <a:solidFill>
                  <a:srgbClr val="C678DD"/>
                </a:solidFill>
                <a:highlight>
                  <a:schemeClr val="dk1"/>
                </a:highlight>
              </a:rPr>
              <a:t>char</a:t>
            </a:r>
            <a:r>
              <a:rPr lang="en" sz="6250">
                <a:solidFill>
                  <a:srgbClr val="D3D3D3"/>
                </a:solidFill>
                <a:highlight>
                  <a:schemeClr val="dk1"/>
                </a:highlight>
              </a:rPr>
              <a:t> *bp;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double</a:t>
            </a:r>
            <a:r>
              <a:rPr lang="en" sz="6250">
                <a:solidFill>
                  <a:srgbClr val="D3D3D3"/>
                </a:solidFill>
                <a:highlight>
                  <a:schemeClr val="dk1"/>
                </a:highlight>
              </a:rPr>
              <a:t> c=345678666;</a:t>
            </a:r>
            <a:r>
              <a:rPr lang="en" sz="6250">
                <a:solidFill>
                  <a:srgbClr val="C678DD"/>
                </a:solidFill>
                <a:highlight>
                  <a:schemeClr val="dk1"/>
                </a:highlight>
              </a:rPr>
              <a:t>double</a:t>
            </a:r>
            <a:r>
              <a:rPr lang="en" sz="6250">
                <a:solidFill>
                  <a:srgbClr val="D3D3D3"/>
                </a:solidFill>
                <a:highlight>
                  <a:schemeClr val="dk1"/>
                </a:highlight>
              </a:rPr>
              <a:t> *cp;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d=4.56;		</a:t>
            </a:r>
            <a:r>
              <a:rPr lang="en" sz="6250">
                <a:solidFill>
                  <a:srgbClr val="C678DD"/>
                </a:solidFill>
                <a:highlight>
                  <a:schemeClr val="dk1"/>
                </a:highlight>
              </a:rPr>
              <a:t>float</a:t>
            </a:r>
            <a:r>
              <a:rPr lang="en" sz="6250">
                <a:solidFill>
                  <a:srgbClr val="D3D3D3"/>
                </a:solidFill>
                <a:highlight>
                  <a:schemeClr val="dk1"/>
                </a:highlight>
              </a:rPr>
              <a:t> *dp;</a:t>
            </a:r>
            <a:endParaRPr sz="6250">
              <a:solidFill>
                <a:srgbClr val="D3D3D3"/>
              </a:solidFill>
              <a:highlight>
                <a:schemeClr val="dk1"/>
              </a:highlight>
            </a:endParaRPr>
          </a:p>
          <a:p>
            <a:pPr indent="45720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ap = &amp;a; bp = &amp;b; cp = &amp;c; dp=&amp;d;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values\n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%c\ndouble = %lf\nfloat = %f\n</a:t>
            </a:r>
            <a:r>
              <a:rPr lang="en" sz="6250">
                <a:solidFill>
                  <a:srgbClr val="D3D3D3"/>
                </a:solidFill>
                <a:highlight>
                  <a:schemeClr val="dk1"/>
                </a:highlight>
              </a:rPr>
              <a:t>", *ap, *bp, *cp, *dp);</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addresses\n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%d\ndouble = %d\nfloat = %d \n</a:t>
            </a:r>
            <a:r>
              <a:rPr lang="en" sz="6250">
                <a:solidFill>
                  <a:srgbClr val="D3D3D3"/>
                </a:solidFill>
                <a:highlight>
                  <a:schemeClr val="dk1"/>
                </a:highlight>
              </a:rPr>
              <a:t>", ap, bp, cp, dp);</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pic>
        <p:nvPicPr>
          <p:cNvPr id="116" name="Google Shape;116;p21"/>
          <p:cNvPicPr preferRelativeResize="0"/>
          <p:nvPr/>
        </p:nvPicPr>
        <p:blipFill>
          <a:blip r:embed="rId3">
            <a:alphaModFix/>
          </a:blip>
          <a:stretch>
            <a:fillRect/>
          </a:stretch>
        </p:blipFill>
        <p:spPr>
          <a:xfrm>
            <a:off x="6057675" y="292850"/>
            <a:ext cx="2216725" cy="207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0000"/>
      </a:dk1>
      <a:lt1>
        <a:srgbClr val="FFFFFF"/>
      </a:lt1>
      <a:dk2>
        <a:srgbClr val="666666"/>
      </a:dk2>
      <a:lt2>
        <a:srgbClr val="EEEEEE"/>
      </a:lt2>
      <a:accent1>
        <a:srgbClr val="000000"/>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